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8" r:id="rId2"/>
    <p:sldId id="275" r:id="rId3"/>
    <p:sldId id="278" r:id="rId4"/>
    <p:sldId id="281" r:id="rId5"/>
    <p:sldId id="280" r:id="rId6"/>
    <p:sldId id="283" r:id="rId7"/>
    <p:sldId id="269" r:id="rId8"/>
    <p:sldId id="279" r:id="rId9"/>
    <p:sldId id="285" r:id="rId10"/>
    <p:sldId id="284" r:id="rId11"/>
    <p:sldId id="286" r:id="rId12"/>
    <p:sldId id="287" r:id="rId13"/>
    <p:sldId id="288" r:id="rId14"/>
    <p:sldId id="289" r:id="rId15"/>
    <p:sldId id="29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5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294" autoAdjust="0"/>
  </p:normalViewPr>
  <p:slideViewPr>
    <p:cSldViewPr snapToGrid="0">
      <p:cViewPr varScale="1">
        <p:scale>
          <a:sx n="116" d="100"/>
          <a:sy n="116" d="100"/>
        </p:scale>
        <p:origin x="216" y="108"/>
      </p:cViewPr>
      <p:guideLst>
        <p:guide orient="horz" pos="2160"/>
        <p:guide pos="1536"/>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33CBA-2502-434A-928C-6EC6967F259D}"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en-US"/>
        </a:p>
      </dgm:t>
    </dgm:pt>
    <dgm:pt modelId="{012EDDC6-207F-4EE3-9DEB-146599520561}">
      <dgm:prSet phldrT="[Text]" custT="1"/>
      <dgm:spPr/>
      <dgm:t>
        <a:bodyPr/>
        <a:lstStyle/>
        <a:p>
          <a:r>
            <a:rPr lang="en-US" sz="2000" dirty="0"/>
            <a:t/>
          </a:r>
          <a:br>
            <a:rPr lang="en-US" sz="2000" dirty="0"/>
          </a:br>
          <a:endParaRPr lang="en-US" sz="2000" dirty="0" smtClean="0"/>
        </a:p>
        <a:p>
          <a:endParaRPr lang="en-US" sz="2000" dirty="0" smtClean="0"/>
        </a:p>
        <a:p>
          <a:r>
            <a:rPr lang="en-US" sz="1700" dirty="0" smtClean="0"/>
            <a:t>Educate</a:t>
          </a:r>
          <a:endParaRPr lang="en-US" sz="1700" dirty="0"/>
        </a:p>
      </dgm:t>
      <dgm:extLst>
        <a:ext uri="{E40237B7-FDA0-4F09-8148-C483321AD2D9}">
          <dgm14:cNvPr xmlns:dgm14="http://schemas.microsoft.com/office/drawing/2010/diagram" id="0" name="" title="Step 1 title"/>
        </a:ext>
      </dgm:extLst>
    </dgm:pt>
    <dgm:pt modelId="{1850CBD5-1A99-4F4F-897C-451AA66F1516}" type="parTrans" cxnId="{A9676025-22BC-4F10-8860-B270A6112553}">
      <dgm:prSet/>
      <dgm:spPr/>
      <dgm:t>
        <a:bodyPr/>
        <a:lstStyle/>
        <a:p>
          <a:endParaRPr lang="en-US"/>
        </a:p>
      </dgm:t>
    </dgm:pt>
    <dgm:pt modelId="{7985EE53-BD3D-4DB3-B5BD-6B9FFA75B9E6}" type="sibTrans" cxnId="{A9676025-22BC-4F10-8860-B270A6112553}">
      <dgm:prSet/>
      <dgm:spPr/>
      <dgm:t>
        <a:bodyPr/>
        <a:lstStyle/>
        <a:p>
          <a:endParaRPr lang="en-US" dirty="0"/>
        </a:p>
      </dgm:t>
      <dgm:extLst>
        <a:ext uri="{E40237B7-FDA0-4F09-8148-C483321AD2D9}">
          <dgm14:cNvPr xmlns:dgm14="http://schemas.microsoft.com/office/drawing/2010/diagram" id="0" name="" title="Arrow between Step 1 and Step 2"/>
        </a:ext>
      </dgm:extLst>
    </dgm:pt>
    <dgm:pt modelId="{38FB0022-09EC-4D6F-86C0-C813C6F2F39A}">
      <dgm:prSet phldrT="[Text]" custT="1"/>
      <dgm:spPr/>
      <dgm:t>
        <a:bodyPr/>
        <a:lstStyle/>
        <a:p>
          <a:r>
            <a:rPr lang="en-US" sz="1800" dirty="0" smtClean="0"/>
            <a:t/>
          </a:r>
          <a:br>
            <a:rPr lang="en-US" sz="1800" dirty="0" smtClean="0"/>
          </a:br>
          <a:endParaRPr lang="en-US" sz="1800" dirty="0" smtClean="0"/>
        </a:p>
        <a:p>
          <a:endParaRPr lang="en-US" sz="1800" dirty="0" smtClean="0"/>
        </a:p>
        <a:p>
          <a:r>
            <a:rPr lang="en-US" sz="1700" dirty="0" smtClean="0"/>
            <a:t>Discharge</a:t>
          </a:r>
          <a:endParaRPr lang="en-US" sz="1700" dirty="0"/>
        </a:p>
      </dgm:t>
      <dgm:extLst>
        <a:ext uri="{E40237B7-FDA0-4F09-8148-C483321AD2D9}">
          <dgm14:cNvPr xmlns:dgm14="http://schemas.microsoft.com/office/drawing/2010/diagram" id="0" name="" title="Step 3 title"/>
        </a:ext>
      </dgm:extLst>
    </dgm:pt>
    <dgm:pt modelId="{A0BBE5C2-C8CF-4F12-974F-53039E6D00EC}" type="parTrans" cxnId="{9A1C775D-7DDB-48F9-97D9-490A63DE2A86}">
      <dgm:prSet/>
      <dgm:spPr/>
      <dgm:t>
        <a:bodyPr/>
        <a:lstStyle/>
        <a:p>
          <a:endParaRPr lang="en-US"/>
        </a:p>
      </dgm:t>
    </dgm:pt>
    <dgm:pt modelId="{EA86A114-EBD1-49CF-AB76-042FF3D636A5}" type="sibTrans" cxnId="{9A1C775D-7DDB-48F9-97D9-490A63DE2A86}">
      <dgm:prSet/>
      <dgm:spPr/>
      <dgm:t>
        <a:bodyPr/>
        <a:lstStyle/>
        <a:p>
          <a:endParaRPr lang="en-US" dirty="0"/>
        </a:p>
      </dgm:t>
      <dgm:extLst>
        <a:ext uri="{E40237B7-FDA0-4F09-8148-C483321AD2D9}">
          <dgm14:cNvPr xmlns:dgm14="http://schemas.microsoft.com/office/drawing/2010/diagram" id="0" name="" title="Arrow between Step 3 and Step 4"/>
        </a:ext>
      </dgm:extLst>
    </dgm:pt>
    <dgm:pt modelId="{9131EDB8-27A6-42FD-A541-052EFC01D4C6}">
      <dgm:prSet phldrT="[Text]" custT="1"/>
      <dgm:spPr/>
      <dgm:t>
        <a:bodyPr/>
        <a:lstStyle/>
        <a:p>
          <a:endParaRPr lang="en-US" sz="1800" dirty="0" smtClean="0"/>
        </a:p>
        <a:p>
          <a:r>
            <a:rPr lang="en-US" sz="1800" dirty="0" smtClean="0"/>
            <a:t/>
          </a:r>
          <a:br>
            <a:rPr lang="en-US" sz="1800" dirty="0" smtClean="0"/>
          </a:br>
          <a:endParaRPr lang="en-US" sz="1800" dirty="0" smtClean="0"/>
        </a:p>
        <a:p>
          <a:r>
            <a:rPr lang="en-US" sz="1500" dirty="0" smtClean="0"/>
            <a:t>Construction Runoff</a:t>
          </a:r>
          <a:endParaRPr lang="en-US" sz="1500" dirty="0"/>
        </a:p>
      </dgm:t>
      <dgm:extLst>
        <a:ext uri="{E40237B7-FDA0-4F09-8148-C483321AD2D9}">
          <dgm14:cNvPr xmlns:dgm14="http://schemas.microsoft.com/office/drawing/2010/diagram" id="0" name="" title="Step 4 title"/>
        </a:ext>
      </dgm:extLst>
    </dgm:pt>
    <dgm:pt modelId="{6EC3601D-D6CE-49D7-9229-0442323129DA}" type="parTrans" cxnId="{198EE807-14A4-40FA-B030-5F9F79A9713E}">
      <dgm:prSet/>
      <dgm:spPr/>
      <dgm:t>
        <a:bodyPr/>
        <a:lstStyle/>
        <a:p>
          <a:endParaRPr lang="en-US"/>
        </a:p>
      </dgm:t>
    </dgm:pt>
    <dgm:pt modelId="{13A2EB04-B868-427A-B17F-16729BFA55DA}" type="sibTrans" cxnId="{198EE807-14A4-40FA-B030-5F9F79A9713E}">
      <dgm:prSet/>
      <dgm:spPr/>
      <dgm:t>
        <a:bodyPr/>
        <a:lstStyle/>
        <a:p>
          <a:endParaRPr lang="en-US" dirty="0"/>
        </a:p>
      </dgm:t>
      <dgm:extLst>
        <a:ext uri="{E40237B7-FDA0-4F09-8148-C483321AD2D9}">
          <dgm14:cNvPr xmlns:dgm14="http://schemas.microsoft.com/office/drawing/2010/diagram" id="0" name="" title="Arrow between Step 4 and Step 5"/>
        </a:ext>
      </dgm:extLst>
    </dgm:pt>
    <dgm:pt modelId="{23116FF9-AEB9-43F5-882D-9ECB1FD5DE18}">
      <dgm:prSet phldrT="[Text]" custT="1"/>
      <dgm:spPr/>
      <dgm:t>
        <a:bodyPr/>
        <a:lstStyle/>
        <a:p>
          <a:endParaRPr lang="en-US" sz="1600" dirty="0" smtClean="0"/>
        </a:p>
        <a:p>
          <a:r>
            <a:rPr lang="en-US" sz="1600" dirty="0" smtClean="0"/>
            <a:t/>
          </a:r>
          <a:br>
            <a:rPr lang="en-US" sz="1600" dirty="0" smtClean="0"/>
          </a:br>
          <a:endParaRPr lang="en-US" sz="1600" dirty="0" smtClean="0"/>
        </a:p>
        <a:p>
          <a:r>
            <a:rPr lang="en-US" sz="1500" dirty="0" smtClean="0"/>
            <a:t>Pollution Prevention</a:t>
          </a:r>
          <a:endParaRPr lang="en-US" sz="1500" dirty="0"/>
        </a:p>
      </dgm:t>
      <dgm:extLst>
        <a:ext uri="{E40237B7-FDA0-4F09-8148-C483321AD2D9}">
          <dgm14:cNvPr xmlns:dgm14="http://schemas.microsoft.com/office/drawing/2010/diagram" id="0" name="" title="Step 5 title"/>
        </a:ext>
      </dgm:extLst>
    </dgm:pt>
    <dgm:pt modelId="{86229775-B50F-4220-B88B-07C4BA05CEAC}" type="parTrans" cxnId="{97323DE5-E2BF-422D-8188-D2445F20223B}">
      <dgm:prSet/>
      <dgm:spPr/>
      <dgm:t>
        <a:bodyPr/>
        <a:lstStyle/>
        <a:p>
          <a:endParaRPr lang="en-US"/>
        </a:p>
      </dgm:t>
    </dgm:pt>
    <dgm:pt modelId="{BEE765C7-6165-4808-9B3B-A6627557B77F}" type="sibTrans" cxnId="{97323DE5-E2BF-422D-8188-D2445F20223B}">
      <dgm:prSet/>
      <dgm:spPr/>
      <dgm:t>
        <a:bodyPr/>
        <a:lstStyle/>
        <a:p>
          <a:endParaRPr lang="en-US" dirty="0"/>
        </a:p>
      </dgm:t>
      <dgm:extLst>
        <a:ext uri="{E40237B7-FDA0-4F09-8148-C483321AD2D9}">
          <dgm14:cNvPr xmlns:dgm14="http://schemas.microsoft.com/office/drawing/2010/diagram" id="0" name="" title="Arrow between Step 5 and Step 1"/>
        </a:ext>
      </dgm:extLst>
    </dgm:pt>
    <dgm:pt modelId="{DA2EE66E-1894-4E15-A659-CCDCFE4DAD65}">
      <dgm:prSet phldrT="[Text]" custT="1"/>
      <dgm:spPr/>
      <dgm:t>
        <a:bodyPr/>
        <a:lstStyle/>
        <a:p>
          <a:r>
            <a:rPr lang="en-US" sz="1800" dirty="0" smtClean="0"/>
            <a:t/>
          </a:r>
          <a:br>
            <a:rPr lang="en-US" sz="1800" dirty="0" smtClean="0"/>
          </a:br>
          <a:endParaRPr lang="en-US" sz="1800" dirty="0" smtClean="0"/>
        </a:p>
        <a:p>
          <a:endParaRPr lang="en-US" sz="1800" dirty="0" smtClean="0"/>
        </a:p>
        <a:p>
          <a:r>
            <a:rPr lang="en-US" sz="1700" dirty="0" smtClean="0"/>
            <a:t>Public</a:t>
          </a:r>
          <a:endParaRPr lang="en-US" sz="1700" dirty="0"/>
        </a:p>
      </dgm:t>
      <dgm:extLst>
        <a:ext uri="{E40237B7-FDA0-4F09-8148-C483321AD2D9}">
          <dgm14:cNvPr xmlns:dgm14="http://schemas.microsoft.com/office/drawing/2010/diagram" id="0" name="" title="Step 2 title"/>
        </a:ext>
      </dgm:extLst>
    </dgm:pt>
    <dgm:pt modelId="{21005F9D-878A-4CC9-A13A-8A9C577A9239}" type="parTrans" cxnId="{64DAF508-E1BA-4EDC-A97D-EE1A011CB9E0}">
      <dgm:prSet/>
      <dgm:spPr/>
      <dgm:t>
        <a:bodyPr/>
        <a:lstStyle/>
        <a:p>
          <a:endParaRPr lang="en-US"/>
        </a:p>
      </dgm:t>
    </dgm:pt>
    <dgm:pt modelId="{612BA10D-4F4F-4BF6-9059-06A94BDAF34E}" type="sibTrans" cxnId="{64DAF508-E1BA-4EDC-A97D-EE1A011CB9E0}">
      <dgm:prSet/>
      <dgm:spPr/>
      <dgm:t>
        <a:bodyPr/>
        <a:lstStyle/>
        <a:p>
          <a:endParaRPr lang="en-US" dirty="0"/>
        </a:p>
      </dgm:t>
      <dgm:extLst>
        <a:ext uri="{E40237B7-FDA0-4F09-8148-C483321AD2D9}">
          <dgm14:cNvPr xmlns:dgm14="http://schemas.microsoft.com/office/drawing/2010/diagram" id="0" name="" title="Arrow between Step 2 and Step 3"/>
        </a:ext>
      </dgm:extLst>
    </dgm:pt>
    <dgm:pt modelId="{EA3ADED0-C9AD-4C17-98CE-D872DACD90E8}" type="pres">
      <dgm:prSet presAssocID="{13633CBA-2502-434A-928C-6EC6967F259D}" presName="cycle" presStyleCnt="0">
        <dgm:presLayoutVars>
          <dgm:dir/>
          <dgm:resizeHandles val="exact"/>
        </dgm:presLayoutVars>
      </dgm:prSet>
      <dgm:spPr/>
      <dgm:t>
        <a:bodyPr/>
        <a:lstStyle/>
        <a:p>
          <a:endParaRPr lang="en-US"/>
        </a:p>
      </dgm:t>
    </dgm:pt>
    <dgm:pt modelId="{558890D5-4F42-4C33-B381-CD393B37A1FF}" type="pres">
      <dgm:prSet presAssocID="{012EDDC6-207F-4EE3-9DEB-146599520561}" presName="node" presStyleLbl="node1" presStyleIdx="0" presStyleCnt="5">
        <dgm:presLayoutVars>
          <dgm:bulletEnabled val="1"/>
        </dgm:presLayoutVars>
      </dgm:prSet>
      <dgm:spPr/>
      <dgm:t>
        <a:bodyPr/>
        <a:lstStyle/>
        <a:p>
          <a:endParaRPr lang="en-US"/>
        </a:p>
      </dgm:t>
    </dgm:pt>
    <dgm:pt modelId="{973C755A-5077-47FB-BDC0-FF7A84FD3F26}" type="pres">
      <dgm:prSet presAssocID="{7985EE53-BD3D-4DB3-B5BD-6B9FFA75B9E6}" presName="sibTrans" presStyleLbl="sibTrans2D1" presStyleIdx="0" presStyleCnt="5"/>
      <dgm:spPr/>
      <dgm:t>
        <a:bodyPr/>
        <a:lstStyle/>
        <a:p>
          <a:endParaRPr lang="en-US"/>
        </a:p>
      </dgm:t>
    </dgm:pt>
    <dgm:pt modelId="{746707A3-847D-4DEF-8437-C19565999197}" type="pres">
      <dgm:prSet presAssocID="{7985EE53-BD3D-4DB3-B5BD-6B9FFA75B9E6}" presName="connectorText" presStyleLbl="sibTrans2D1" presStyleIdx="0" presStyleCnt="5"/>
      <dgm:spPr/>
      <dgm:t>
        <a:bodyPr/>
        <a:lstStyle/>
        <a:p>
          <a:endParaRPr lang="en-US"/>
        </a:p>
      </dgm:t>
    </dgm:pt>
    <dgm:pt modelId="{7C5A343C-E262-450D-959C-A644EA0CABBE}" type="pres">
      <dgm:prSet presAssocID="{DA2EE66E-1894-4E15-A659-CCDCFE4DAD65}" presName="node" presStyleLbl="node1" presStyleIdx="1" presStyleCnt="5" custScaleX="99298">
        <dgm:presLayoutVars>
          <dgm:bulletEnabled val="1"/>
        </dgm:presLayoutVars>
      </dgm:prSet>
      <dgm:spPr/>
      <dgm:t>
        <a:bodyPr/>
        <a:lstStyle/>
        <a:p>
          <a:endParaRPr lang="en-US"/>
        </a:p>
      </dgm:t>
    </dgm:pt>
    <dgm:pt modelId="{719BC63E-F731-4648-BC28-EDC25FC57AA9}" type="pres">
      <dgm:prSet presAssocID="{612BA10D-4F4F-4BF6-9059-06A94BDAF34E}" presName="sibTrans" presStyleLbl="sibTrans2D1" presStyleIdx="1" presStyleCnt="5"/>
      <dgm:spPr/>
      <dgm:t>
        <a:bodyPr/>
        <a:lstStyle/>
        <a:p>
          <a:endParaRPr lang="en-US"/>
        </a:p>
      </dgm:t>
    </dgm:pt>
    <dgm:pt modelId="{018B9E75-742E-4303-A16C-8A821310EF15}" type="pres">
      <dgm:prSet presAssocID="{612BA10D-4F4F-4BF6-9059-06A94BDAF34E}" presName="connectorText" presStyleLbl="sibTrans2D1" presStyleIdx="1" presStyleCnt="5"/>
      <dgm:spPr/>
      <dgm:t>
        <a:bodyPr/>
        <a:lstStyle/>
        <a:p>
          <a:endParaRPr lang="en-US"/>
        </a:p>
      </dgm:t>
    </dgm:pt>
    <dgm:pt modelId="{91CB6799-0928-4E01-9EDA-41B17BB04FAF}" type="pres">
      <dgm:prSet presAssocID="{38FB0022-09EC-4D6F-86C0-C813C6F2F39A}" presName="node" presStyleLbl="node1" presStyleIdx="2" presStyleCnt="5">
        <dgm:presLayoutVars>
          <dgm:bulletEnabled val="1"/>
        </dgm:presLayoutVars>
      </dgm:prSet>
      <dgm:spPr/>
      <dgm:t>
        <a:bodyPr/>
        <a:lstStyle/>
        <a:p>
          <a:endParaRPr lang="en-US"/>
        </a:p>
      </dgm:t>
    </dgm:pt>
    <dgm:pt modelId="{3701657F-6946-4A4C-877D-2A88A526B7E1}" type="pres">
      <dgm:prSet presAssocID="{EA86A114-EBD1-49CF-AB76-042FF3D636A5}" presName="sibTrans" presStyleLbl="sibTrans2D1" presStyleIdx="2" presStyleCnt="5"/>
      <dgm:spPr/>
      <dgm:t>
        <a:bodyPr/>
        <a:lstStyle/>
        <a:p>
          <a:endParaRPr lang="en-US"/>
        </a:p>
      </dgm:t>
    </dgm:pt>
    <dgm:pt modelId="{A60042D3-910C-4160-96CD-1A63C2C4C0FB}" type="pres">
      <dgm:prSet presAssocID="{EA86A114-EBD1-49CF-AB76-042FF3D636A5}" presName="connectorText" presStyleLbl="sibTrans2D1" presStyleIdx="2" presStyleCnt="5"/>
      <dgm:spPr/>
      <dgm:t>
        <a:bodyPr/>
        <a:lstStyle/>
        <a:p>
          <a:endParaRPr lang="en-US"/>
        </a:p>
      </dgm:t>
    </dgm:pt>
    <dgm:pt modelId="{28372633-A8CE-4898-AF86-305447452F30}" type="pres">
      <dgm:prSet presAssocID="{9131EDB8-27A6-42FD-A541-052EFC01D4C6}" presName="node" presStyleLbl="node1" presStyleIdx="3" presStyleCnt="5" custScaleX="101551">
        <dgm:presLayoutVars>
          <dgm:bulletEnabled val="1"/>
        </dgm:presLayoutVars>
      </dgm:prSet>
      <dgm:spPr/>
      <dgm:t>
        <a:bodyPr/>
        <a:lstStyle/>
        <a:p>
          <a:endParaRPr lang="en-US"/>
        </a:p>
      </dgm:t>
    </dgm:pt>
    <dgm:pt modelId="{3BFA7701-5D17-48E5-8EAF-0CE4B894FCD8}" type="pres">
      <dgm:prSet presAssocID="{13A2EB04-B868-427A-B17F-16729BFA55DA}" presName="sibTrans" presStyleLbl="sibTrans2D1" presStyleIdx="3" presStyleCnt="5"/>
      <dgm:spPr/>
      <dgm:t>
        <a:bodyPr/>
        <a:lstStyle/>
        <a:p>
          <a:endParaRPr lang="en-US"/>
        </a:p>
      </dgm:t>
    </dgm:pt>
    <dgm:pt modelId="{2F68EEE9-28D4-49EC-A4B1-C191492E34F2}" type="pres">
      <dgm:prSet presAssocID="{13A2EB04-B868-427A-B17F-16729BFA55DA}" presName="connectorText" presStyleLbl="sibTrans2D1" presStyleIdx="3" presStyleCnt="5"/>
      <dgm:spPr/>
      <dgm:t>
        <a:bodyPr/>
        <a:lstStyle/>
        <a:p>
          <a:endParaRPr lang="en-US"/>
        </a:p>
      </dgm:t>
    </dgm:pt>
    <dgm:pt modelId="{4DD53E4A-81C3-4CAD-B31F-4C20BA5CFCD7}" type="pres">
      <dgm:prSet presAssocID="{23116FF9-AEB9-43F5-882D-9ECB1FD5DE18}" presName="node" presStyleLbl="node1" presStyleIdx="4" presStyleCnt="5">
        <dgm:presLayoutVars>
          <dgm:bulletEnabled val="1"/>
        </dgm:presLayoutVars>
      </dgm:prSet>
      <dgm:spPr/>
      <dgm:t>
        <a:bodyPr/>
        <a:lstStyle/>
        <a:p>
          <a:endParaRPr lang="en-US"/>
        </a:p>
      </dgm:t>
    </dgm:pt>
    <dgm:pt modelId="{670EC530-2BF9-418C-9EBE-CFD33FE15D7D}" type="pres">
      <dgm:prSet presAssocID="{BEE765C7-6165-4808-9B3B-A6627557B77F}" presName="sibTrans" presStyleLbl="sibTrans2D1" presStyleIdx="4" presStyleCnt="5"/>
      <dgm:spPr/>
      <dgm:t>
        <a:bodyPr/>
        <a:lstStyle/>
        <a:p>
          <a:endParaRPr lang="en-US"/>
        </a:p>
      </dgm:t>
    </dgm:pt>
    <dgm:pt modelId="{75E8BE9C-270B-4810-939F-EB750969C50A}" type="pres">
      <dgm:prSet presAssocID="{BEE765C7-6165-4808-9B3B-A6627557B77F}" presName="connectorText" presStyleLbl="sibTrans2D1" presStyleIdx="4" presStyleCnt="5"/>
      <dgm:spPr/>
      <dgm:t>
        <a:bodyPr/>
        <a:lstStyle/>
        <a:p>
          <a:endParaRPr lang="en-US"/>
        </a:p>
      </dgm:t>
    </dgm:pt>
  </dgm:ptLst>
  <dgm:cxnLst>
    <dgm:cxn modelId="{178C50D8-77D8-41C7-84A7-20D85C0A1825}" type="presOf" srcId="{BEE765C7-6165-4808-9B3B-A6627557B77F}" destId="{670EC530-2BF9-418C-9EBE-CFD33FE15D7D}" srcOrd="0" destOrd="0" presId="urn:microsoft.com/office/officeart/2005/8/layout/cycle2"/>
    <dgm:cxn modelId="{97323DE5-E2BF-422D-8188-D2445F20223B}" srcId="{13633CBA-2502-434A-928C-6EC6967F259D}" destId="{23116FF9-AEB9-43F5-882D-9ECB1FD5DE18}" srcOrd="4" destOrd="0" parTransId="{86229775-B50F-4220-B88B-07C4BA05CEAC}" sibTransId="{BEE765C7-6165-4808-9B3B-A6627557B77F}"/>
    <dgm:cxn modelId="{22D86A64-D851-411D-98DD-66DB08D887DE}" type="presOf" srcId="{012EDDC6-207F-4EE3-9DEB-146599520561}" destId="{558890D5-4F42-4C33-B381-CD393B37A1FF}" srcOrd="0" destOrd="0" presId="urn:microsoft.com/office/officeart/2005/8/layout/cycle2"/>
    <dgm:cxn modelId="{5637A8D1-6DDD-43E0-A654-B84F12CA0E6D}" type="presOf" srcId="{EA86A114-EBD1-49CF-AB76-042FF3D636A5}" destId="{A60042D3-910C-4160-96CD-1A63C2C4C0FB}" srcOrd="1" destOrd="0" presId="urn:microsoft.com/office/officeart/2005/8/layout/cycle2"/>
    <dgm:cxn modelId="{2E4A0F44-C22C-4A79-B441-BE1F243004F3}" type="presOf" srcId="{612BA10D-4F4F-4BF6-9059-06A94BDAF34E}" destId="{719BC63E-F731-4648-BC28-EDC25FC57AA9}" srcOrd="0" destOrd="0" presId="urn:microsoft.com/office/officeart/2005/8/layout/cycle2"/>
    <dgm:cxn modelId="{E6D814D4-FE86-41BE-AC34-7861C8901BCD}" type="presOf" srcId="{13633CBA-2502-434A-928C-6EC6967F259D}" destId="{EA3ADED0-C9AD-4C17-98CE-D872DACD90E8}" srcOrd="0" destOrd="0" presId="urn:microsoft.com/office/officeart/2005/8/layout/cycle2"/>
    <dgm:cxn modelId="{70A15E49-F97C-4E32-8474-DA58034FE49C}" type="presOf" srcId="{7985EE53-BD3D-4DB3-B5BD-6B9FFA75B9E6}" destId="{746707A3-847D-4DEF-8437-C19565999197}" srcOrd="1" destOrd="0" presId="urn:microsoft.com/office/officeart/2005/8/layout/cycle2"/>
    <dgm:cxn modelId="{64DAF508-E1BA-4EDC-A97D-EE1A011CB9E0}" srcId="{13633CBA-2502-434A-928C-6EC6967F259D}" destId="{DA2EE66E-1894-4E15-A659-CCDCFE4DAD65}" srcOrd="1" destOrd="0" parTransId="{21005F9D-878A-4CC9-A13A-8A9C577A9239}" sibTransId="{612BA10D-4F4F-4BF6-9059-06A94BDAF34E}"/>
    <dgm:cxn modelId="{70E930A6-C827-4F72-B6F2-9BC8DC8AB8CD}" type="presOf" srcId="{23116FF9-AEB9-43F5-882D-9ECB1FD5DE18}" destId="{4DD53E4A-81C3-4CAD-B31F-4C20BA5CFCD7}" srcOrd="0" destOrd="0" presId="urn:microsoft.com/office/officeart/2005/8/layout/cycle2"/>
    <dgm:cxn modelId="{08C26720-4CBB-4226-9FAA-5FA72C464F41}" type="presOf" srcId="{612BA10D-4F4F-4BF6-9059-06A94BDAF34E}" destId="{018B9E75-742E-4303-A16C-8A821310EF15}" srcOrd="1" destOrd="0" presId="urn:microsoft.com/office/officeart/2005/8/layout/cycle2"/>
    <dgm:cxn modelId="{A9676025-22BC-4F10-8860-B270A6112553}" srcId="{13633CBA-2502-434A-928C-6EC6967F259D}" destId="{012EDDC6-207F-4EE3-9DEB-146599520561}" srcOrd="0" destOrd="0" parTransId="{1850CBD5-1A99-4F4F-897C-451AA66F1516}" sibTransId="{7985EE53-BD3D-4DB3-B5BD-6B9FFA75B9E6}"/>
    <dgm:cxn modelId="{66822E6F-E441-4678-A445-668144701D63}" type="presOf" srcId="{13A2EB04-B868-427A-B17F-16729BFA55DA}" destId="{2F68EEE9-28D4-49EC-A4B1-C191492E34F2}" srcOrd="1" destOrd="0" presId="urn:microsoft.com/office/officeart/2005/8/layout/cycle2"/>
    <dgm:cxn modelId="{9A1C775D-7DDB-48F9-97D9-490A63DE2A86}" srcId="{13633CBA-2502-434A-928C-6EC6967F259D}" destId="{38FB0022-09EC-4D6F-86C0-C813C6F2F39A}" srcOrd="2" destOrd="0" parTransId="{A0BBE5C2-C8CF-4F12-974F-53039E6D00EC}" sibTransId="{EA86A114-EBD1-49CF-AB76-042FF3D636A5}"/>
    <dgm:cxn modelId="{6A3565DD-D04C-4E82-B5A0-4809B84DBC70}" type="presOf" srcId="{13A2EB04-B868-427A-B17F-16729BFA55DA}" destId="{3BFA7701-5D17-48E5-8EAF-0CE4B894FCD8}" srcOrd="0" destOrd="0" presId="urn:microsoft.com/office/officeart/2005/8/layout/cycle2"/>
    <dgm:cxn modelId="{04CB5DA5-3FF2-4B6D-8DE7-1F090C09BE47}" type="presOf" srcId="{EA86A114-EBD1-49CF-AB76-042FF3D636A5}" destId="{3701657F-6946-4A4C-877D-2A88A526B7E1}" srcOrd="0" destOrd="0" presId="urn:microsoft.com/office/officeart/2005/8/layout/cycle2"/>
    <dgm:cxn modelId="{8426E189-4684-4E41-AAAC-C4772D18A644}" type="presOf" srcId="{38FB0022-09EC-4D6F-86C0-C813C6F2F39A}" destId="{91CB6799-0928-4E01-9EDA-41B17BB04FAF}" srcOrd="0" destOrd="0" presId="urn:microsoft.com/office/officeart/2005/8/layout/cycle2"/>
    <dgm:cxn modelId="{3EDF7B8C-7598-4E0B-B3E9-3F82986F4CD4}" type="presOf" srcId="{9131EDB8-27A6-42FD-A541-052EFC01D4C6}" destId="{28372633-A8CE-4898-AF86-305447452F30}" srcOrd="0" destOrd="0" presId="urn:microsoft.com/office/officeart/2005/8/layout/cycle2"/>
    <dgm:cxn modelId="{142518E3-74EC-49D4-B3EA-D407F6E4F483}" type="presOf" srcId="{BEE765C7-6165-4808-9B3B-A6627557B77F}" destId="{75E8BE9C-270B-4810-939F-EB750969C50A}" srcOrd="1" destOrd="0" presId="urn:microsoft.com/office/officeart/2005/8/layout/cycle2"/>
    <dgm:cxn modelId="{54F8772A-7F81-4F90-B03D-21A18269F8D4}" type="presOf" srcId="{DA2EE66E-1894-4E15-A659-CCDCFE4DAD65}" destId="{7C5A343C-E262-450D-959C-A644EA0CABBE}" srcOrd="0" destOrd="0" presId="urn:microsoft.com/office/officeart/2005/8/layout/cycle2"/>
    <dgm:cxn modelId="{198EE807-14A4-40FA-B030-5F9F79A9713E}" srcId="{13633CBA-2502-434A-928C-6EC6967F259D}" destId="{9131EDB8-27A6-42FD-A541-052EFC01D4C6}" srcOrd="3" destOrd="0" parTransId="{6EC3601D-D6CE-49D7-9229-0442323129DA}" sibTransId="{13A2EB04-B868-427A-B17F-16729BFA55DA}"/>
    <dgm:cxn modelId="{6BAAF43C-7E5B-435B-A7D7-29098A98B81E}" type="presOf" srcId="{7985EE53-BD3D-4DB3-B5BD-6B9FFA75B9E6}" destId="{973C755A-5077-47FB-BDC0-FF7A84FD3F26}" srcOrd="0" destOrd="0" presId="urn:microsoft.com/office/officeart/2005/8/layout/cycle2"/>
    <dgm:cxn modelId="{DFA86892-7D69-4BFB-B34F-2C8C07271E8B}" type="presParOf" srcId="{EA3ADED0-C9AD-4C17-98CE-D872DACD90E8}" destId="{558890D5-4F42-4C33-B381-CD393B37A1FF}" srcOrd="0" destOrd="0" presId="urn:microsoft.com/office/officeart/2005/8/layout/cycle2"/>
    <dgm:cxn modelId="{7F9B98CF-1D17-4778-A91B-7B74EBAA0FA8}" type="presParOf" srcId="{EA3ADED0-C9AD-4C17-98CE-D872DACD90E8}" destId="{973C755A-5077-47FB-BDC0-FF7A84FD3F26}" srcOrd="1" destOrd="0" presId="urn:microsoft.com/office/officeart/2005/8/layout/cycle2"/>
    <dgm:cxn modelId="{58B0DBF7-4E3D-49F6-8D26-ACACE46843EA}" type="presParOf" srcId="{973C755A-5077-47FB-BDC0-FF7A84FD3F26}" destId="{746707A3-847D-4DEF-8437-C19565999197}" srcOrd="0" destOrd="0" presId="urn:microsoft.com/office/officeart/2005/8/layout/cycle2"/>
    <dgm:cxn modelId="{381EE5FA-8238-4893-AAE3-669FE20776B0}" type="presParOf" srcId="{EA3ADED0-C9AD-4C17-98CE-D872DACD90E8}" destId="{7C5A343C-E262-450D-959C-A644EA0CABBE}" srcOrd="2" destOrd="0" presId="urn:microsoft.com/office/officeart/2005/8/layout/cycle2"/>
    <dgm:cxn modelId="{516E789B-A1EF-4A99-AEAC-BA725AC33E92}" type="presParOf" srcId="{EA3ADED0-C9AD-4C17-98CE-D872DACD90E8}" destId="{719BC63E-F731-4648-BC28-EDC25FC57AA9}" srcOrd="3" destOrd="0" presId="urn:microsoft.com/office/officeart/2005/8/layout/cycle2"/>
    <dgm:cxn modelId="{13FBEBCD-DC9D-4FEF-AE29-4C9E0849BF3F}" type="presParOf" srcId="{719BC63E-F731-4648-BC28-EDC25FC57AA9}" destId="{018B9E75-742E-4303-A16C-8A821310EF15}" srcOrd="0" destOrd="0" presId="urn:microsoft.com/office/officeart/2005/8/layout/cycle2"/>
    <dgm:cxn modelId="{FB008668-0FF3-46C7-8959-1F236FB4F4D0}" type="presParOf" srcId="{EA3ADED0-C9AD-4C17-98CE-D872DACD90E8}" destId="{91CB6799-0928-4E01-9EDA-41B17BB04FAF}" srcOrd="4" destOrd="0" presId="urn:microsoft.com/office/officeart/2005/8/layout/cycle2"/>
    <dgm:cxn modelId="{971F10E2-5CED-4C4E-9252-D755753EA2E9}" type="presParOf" srcId="{EA3ADED0-C9AD-4C17-98CE-D872DACD90E8}" destId="{3701657F-6946-4A4C-877D-2A88A526B7E1}" srcOrd="5" destOrd="0" presId="urn:microsoft.com/office/officeart/2005/8/layout/cycle2"/>
    <dgm:cxn modelId="{A68F6CC6-1A0A-4333-8003-8FEDD4F0E677}" type="presParOf" srcId="{3701657F-6946-4A4C-877D-2A88A526B7E1}" destId="{A60042D3-910C-4160-96CD-1A63C2C4C0FB}" srcOrd="0" destOrd="0" presId="urn:microsoft.com/office/officeart/2005/8/layout/cycle2"/>
    <dgm:cxn modelId="{10A74CE4-5A25-4509-ADD3-06BB9CEF21C7}" type="presParOf" srcId="{EA3ADED0-C9AD-4C17-98CE-D872DACD90E8}" destId="{28372633-A8CE-4898-AF86-305447452F30}" srcOrd="6" destOrd="0" presId="urn:microsoft.com/office/officeart/2005/8/layout/cycle2"/>
    <dgm:cxn modelId="{1B430A39-072A-40C5-B4BD-47B08DF907B6}" type="presParOf" srcId="{EA3ADED0-C9AD-4C17-98CE-D872DACD90E8}" destId="{3BFA7701-5D17-48E5-8EAF-0CE4B894FCD8}" srcOrd="7" destOrd="0" presId="urn:microsoft.com/office/officeart/2005/8/layout/cycle2"/>
    <dgm:cxn modelId="{46827EAB-B72B-42D7-AFD7-E30968E9F4C3}" type="presParOf" srcId="{3BFA7701-5D17-48E5-8EAF-0CE4B894FCD8}" destId="{2F68EEE9-28D4-49EC-A4B1-C191492E34F2}" srcOrd="0" destOrd="0" presId="urn:microsoft.com/office/officeart/2005/8/layout/cycle2"/>
    <dgm:cxn modelId="{9F3F7806-C569-417D-8EC1-52CA3866F5CB}" type="presParOf" srcId="{EA3ADED0-C9AD-4C17-98CE-D872DACD90E8}" destId="{4DD53E4A-81C3-4CAD-B31F-4C20BA5CFCD7}" srcOrd="8" destOrd="0" presId="urn:microsoft.com/office/officeart/2005/8/layout/cycle2"/>
    <dgm:cxn modelId="{30A9895D-4071-42A8-815E-0C83C1883982}" type="presParOf" srcId="{EA3ADED0-C9AD-4C17-98CE-D872DACD90E8}" destId="{670EC530-2BF9-418C-9EBE-CFD33FE15D7D}" srcOrd="9" destOrd="0" presId="urn:microsoft.com/office/officeart/2005/8/layout/cycle2"/>
    <dgm:cxn modelId="{687D3A8C-60B6-45BD-AF82-A0D5A13C4B1D}" type="presParOf" srcId="{670EC530-2BF9-418C-9EBE-CFD33FE15D7D}" destId="{75E8BE9C-270B-4810-939F-EB750969C50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90D5-4F42-4C33-B381-CD393B37A1FF}">
      <dsp:nvSpPr>
        <dsp:cNvPr id="0" name=""/>
        <dsp:cNvSpPr/>
      </dsp:nvSpPr>
      <dsp:spPr>
        <a:xfrm>
          <a:off x="2201392" y="563"/>
          <a:ext cx="1485006" cy="148500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
          </a:r>
          <a:br>
            <a:rPr lang="en-US" sz="2000" kern="1200" dirty="0"/>
          </a:b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1700" kern="1200" dirty="0" smtClean="0"/>
            <a:t>Educate</a:t>
          </a:r>
          <a:endParaRPr lang="en-US" sz="1700" kern="1200" dirty="0"/>
        </a:p>
      </dsp:txBody>
      <dsp:txXfrm>
        <a:off x="2418866" y="218037"/>
        <a:ext cx="1050058" cy="1050058"/>
      </dsp:txXfrm>
    </dsp:sp>
    <dsp:sp modelId="{973C755A-5077-47FB-BDC0-FF7A84FD3F26}">
      <dsp:nvSpPr>
        <dsp:cNvPr id="0" name=""/>
        <dsp:cNvSpPr/>
      </dsp:nvSpPr>
      <dsp:spPr>
        <a:xfrm rot="2160000">
          <a:off x="3639823" y="1142042"/>
          <a:ext cx="396256" cy="5011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3651175" y="1207343"/>
        <a:ext cx="277379" cy="300713"/>
      </dsp:txXfrm>
    </dsp:sp>
    <dsp:sp modelId="{7C5A343C-E262-450D-959C-A644EA0CABBE}">
      <dsp:nvSpPr>
        <dsp:cNvPr id="0" name=""/>
        <dsp:cNvSpPr/>
      </dsp:nvSpPr>
      <dsp:spPr>
        <a:xfrm>
          <a:off x="4010093" y="1310875"/>
          <a:ext cx="1474581" cy="148500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a:r>
          <a:br>
            <a:rPr lang="en-US" sz="1800" kern="1200" dirty="0" smtClean="0"/>
          </a:b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700" kern="1200" dirty="0" smtClean="0"/>
            <a:t>Public</a:t>
          </a:r>
          <a:endParaRPr lang="en-US" sz="1700" kern="1200" dirty="0"/>
        </a:p>
      </dsp:txBody>
      <dsp:txXfrm>
        <a:off x="4226040" y="1528349"/>
        <a:ext cx="1042687" cy="1050058"/>
      </dsp:txXfrm>
    </dsp:sp>
    <dsp:sp modelId="{719BC63E-F731-4648-BC28-EDC25FC57AA9}">
      <dsp:nvSpPr>
        <dsp:cNvPr id="0" name=""/>
        <dsp:cNvSpPr/>
      </dsp:nvSpPr>
      <dsp:spPr>
        <a:xfrm rot="6480000">
          <a:off x="4209124" y="2851984"/>
          <a:ext cx="394707" cy="5011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4286626" y="2895914"/>
        <a:ext cx="276295" cy="300713"/>
      </dsp:txXfrm>
    </dsp:sp>
    <dsp:sp modelId="{91CB6799-0928-4E01-9EDA-41B17BB04FAF}">
      <dsp:nvSpPr>
        <dsp:cNvPr id="0" name=""/>
        <dsp:cNvSpPr/>
      </dsp:nvSpPr>
      <dsp:spPr>
        <a:xfrm>
          <a:off x="3316009" y="3431004"/>
          <a:ext cx="1485006" cy="148500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a:r>
          <a:br>
            <a:rPr lang="en-US" sz="1800" kern="1200" dirty="0" smtClean="0"/>
          </a:b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700" kern="1200" dirty="0" smtClean="0"/>
            <a:t>Discharge</a:t>
          </a:r>
          <a:endParaRPr lang="en-US" sz="1700" kern="1200" dirty="0"/>
        </a:p>
      </dsp:txBody>
      <dsp:txXfrm>
        <a:off x="3533483" y="3648478"/>
        <a:ext cx="1050058" cy="1050058"/>
      </dsp:txXfrm>
    </dsp:sp>
    <dsp:sp modelId="{3701657F-6946-4A4C-877D-2A88A526B7E1}">
      <dsp:nvSpPr>
        <dsp:cNvPr id="0" name=""/>
        <dsp:cNvSpPr/>
      </dsp:nvSpPr>
      <dsp:spPr>
        <a:xfrm rot="10800000">
          <a:off x="2766475" y="3922912"/>
          <a:ext cx="388337" cy="5011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2882976" y="4023150"/>
        <a:ext cx="271836" cy="300713"/>
      </dsp:txXfrm>
    </dsp:sp>
    <dsp:sp modelId="{28372633-A8CE-4898-AF86-305447452F30}">
      <dsp:nvSpPr>
        <dsp:cNvPr id="0" name=""/>
        <dsp:cNvSpPr/>
      </dsp:nvSpPr>
      <dsp:spPr>
        <a:xfrm>
          <a:off x="1075258" y="3431004"/>
          <a:ext cx="1508038" cy="148500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
          </a:r>
          <a:br>
            <a:rPr lang="en-US" sz="1800" kern="1200" dirty="0" smtClean="0"/>
          </a:br>
          <a:endParaRPr lang="en-US" sz="1800" kern="1200" dirty="0" smtClean="0"/>
        </a:p>
        <a:p>
          <a:pPr lvl="0" algn="ctr" defTabSz="800100">
            <a:lnSpc>
              <a:spcPct val="90000"/>
            </a:lnSpc>
            <a:spcBef>
              <a:spcPct val="0"/>
            </a:spcBef>
            <a:spcAft>
              <a:spcPct val="35000"/>
            </a:spcAft>
          </a:pPr>
          <a:r>
            <a:rPr lang="en-US" sz="1500" kern="1200" dirty="0" smtClean="0"/>
            <a:t>Construction Runoff</a:t>
          </a:r>
          <a:endParaRPr lang="en-US" sz="1500" kern="1200" dirty="0"/>
        </a:p>
      </dsp:txBody>
      <dsp:txXfrm>
        <a:off x="1296105" y="3648478"/>
        <a:ext cx="1066344" cy="1050058"/>
      </dsp:txXfrm>
    </dsp:sp>
    <dsp:sp modelId="{3BFA7701-5D17-48E5-8EAF-0CE4B894FCD8}">
      <dsp:nvSpPr>
        <dsp:cNvPr id="0" name=""/>
        <dsp:cNvSpPr/>
      </dsp:nvSpPr>
      <dsp:spPr>
        <a:xfrm rot="15120000">
          <a:off x="1291184" y="2872937"/>
          <a:ext cx="393870" cy="5011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1368521" y="3029364"/>
        <a:ext cx="275709" cy="300713"/>
      </dsp:txXfrm>
    </dsp:sp>
    <dsp:sp modelId="{4DD53E4A-81C3-4CAD-B31F-4C20BA5CFCD7}">
      <dsp:nvSpPr>
        <dsp:cNvPr id="0" name=""/>
        <dsp:cNvSpPr/>
      </dsp:nvSpPr>
      <dsp:spPr>
        <a:xfrm>
          <a:off x="397902" y="1310875"/>
          <a:ext cx="1485006" cy="148500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kern="1200" dirty="0" smtClean="0"/>
            <a:t/>
          </a:r>
          <a:br>
            <a:rPr lang="en-US" sz="1600" kern="1200" dirty="0" smtClean="0"/>
          </a:br>
          <a:endParaRPr lang="en-US" sz="1600" kern="1200" dirty="0" smtClean="0"/>
        </a:p>
        <a:p>
          <a:pPr lvl="0" algn="ctr" defTabSz="711200">
            <a:lnSpc>
              <a:spcPct val="90000"/>
            </a:lnSpc>
            <a:spcBef>
              <a:spcPct val="0"/>
            </a:spcBef>
            <a:spcAft>
              <a:spcPct val="35000"/>
            </a:spcAft>
          </a:pPr>
          <a:r>
            <a:rPr lang="en-US" sz="1500" kern="1200" dirty="0" smtClean="0"/>
            <a:t>Pollution Prevention</a:t>
          </a:r>
          <a:endParaRPr lang="en-US" sz="1500" kern="1200" dirty="0"/>
        </a:p>
      </dsp:txBody>
      <dsp:txXfrm>
        <a:off x="615376" y="1528349"/>
        <a:ext cx="1050058" cy="1050058"/>
      </dsp:txXfrm>
    </dsp:sp>
    <dsp:sp modelId="{670EC530-2BF9-418C-9EBE-CFD33FE15D7D}">
      <dsp:nvSpPr>
        <dsp:cNvPr id="0" name=""/>
        <dsp:cNvSpPr/>
      </dsp:nvSpPr>
      <dsp:spPr>
        <a:xfrm rot="19440000">
          <a:off x="1835898" y="1154189"/>
          <a:ext cx="394441" cy="5011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1847198" y="1289204"/>
        <a:ext cx="276109" cy="30071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E08F2E-5F06-4CE2-A139-452A1382A6F0}" type="datetimeFigureOut">
              <a:rPr lang="en-US"/>
              <a:t>4/10/2019</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828588A-5C4E-401A-AECC-B6F63A9DE965}" type="slidenum">
              <a:rPr/>
              <a:t>‹#›</a:t>
            </a:fld>
            <a:endParaRPr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4C5DC6-1594-414D-9341-ABA08739246C}" type="datetimeFigureOut">
              <a:rPr lang="en-US"/>
              <a:t>4/10/2019</a:t>
            </a:fld>
            <a:endParaRPr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542409-6A04-4DC6-AC3A-D3758287A8F2}" type="slidenum">
              <a:rPr/>
              <a:t>‹#›</a:t>
            </a:fld>
            <a:endParaRPr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dirty="0"/>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C9B55A74-0919-413E-865C-E0E8D1722ED7}" type="datetime1">
              <a:rPr lang="en-US" smtClean="0"/>
              <a:pPr/>
              <a:t>4/10/2019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25BFE46A-5893-4F80-829A-F37AF8AAC03B}" type="datetime1">
              <a:rPr lang="en-US" smtClean="0"/>
              <a:pPr/>
              <a:t>4/10/2019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6DD1B487-36FD-4CED-B07A-1A81FC6540B1}" type="datetime1">
              <a:rPr lang="en-US" smtClean="0"/>
              <a:pPr/>
              <a:t>4/10/2019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fld id="{93A66BA0-BF77-43AC-894A-20AD8220B887}" type="datetime1">
              <a:rPr lang="en-US" smtClean="0"/>
              <a:pPr/>
              <a:t>4/10/2019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4/10/2019</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dirty="0"/>
          </a:p>
        </p:txBody>
      </p:sp>
      <p:sp>
        <p:nvSpPr>
          <p:cNvPr id="3" name="Date Placeholder 2"/>
          <p:cNvSpPr>
            <a:spLocks noGrp="1"/>
          </p:cNvSpPr>
          <p:nvPr>
            <p:ph type="dt" sz="half" idx="10"/>
          </p:nvPr>
        </p:nvSpPr>
        <p:spPr/>
        <p:txBody>
          <a:bodyPr/>
          <a:lstStyle/>
          <a:p>
            <a:fld id="{9386AC23-C97B-41FB-9B89-C7FE0FB631CA}" type="datetime1">
              <a:rPr lang="en-US" smtClean="0"/>
              <a:pPr/>
              <a:t>4/10/2019</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dirty="0"/>
          </a:p>
        </p:txBody>
      </p:sp>
      <p:sp>
        <p:nvSpPr>
          <p:cNvPr id="2" name="Date Placeholder 1"/>
          <p:cNvSpPr>
            <a:spLocks noGrp="1"/>
          </p:cNvSpPr>
          <p:nvPr>
            <p:ph type="dt" sz="half" idx="10"/>
          </p:nvPr>
        </p:nvSpPr>
        <p:spPr/>
        <p:txBody>
          <a:bodyPr/>
          <a:lstStyle/>
          <a:p>
            <a:fld id="{C81B9673-AC7F-4F1F-84E4-F0E5EAAE106D}" type="datetime1">
              <a:rPr lang="en-US" smtClean="0"/>
              <a:pPr/>
              <a:t>4/10/2019</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fld id="{BA2A3310-D664-4933-9402-AB5DB0887727}" type="datetime1">
              <a:rPr lang="en-US" smtClean="0"/>
              <a:pPr/>
              <a:t>4/10/2019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smtClean="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fld id="{E1447A63-5E3D-469C-A0D1-119323F4F95E}" type="datetime1">
              <a:rPr lang="en-US" smtClean="0"/>
              <a:pPr/>
              <a:t>4/10/2019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4/10/2019</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dirty="0"/>
              <a:t>Add a footer</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10.jpeg"/><Relationship Id="rId5" Type="http://schemas.openxmlformats.org/officeDocument/2006/relationships/diagramColors" Target="../diagrams/colors1.xml"/><Relationship Id="rId10" Type="http://schemas.openxmlformats.org/officeDocument/2006/relationships/image" Target="../media/image9.jpeg"/><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566" y="597348"/>
            <a:ext cx="4846320" cy="2387600"/>
          </a:xfrm>
        </p:spPr>
        <p:txBody>
          <a:bodyPr/>
          <a:lstStyle/>
          <a:p>
            <a:r>
              <a:rPr lang="en-US" dirty="0" smtClean="0"/>
              <a:t>STORMWATER CONTROL</a:t>
            </a:r>
            <a:endParaRPr lang="en-US" dirty="0"/>
          </a:p>
        </p:txBody>
      </p:sp>
      <p:sp>
        <p:nvSpPr>
          <p:cNvPr id="3" name="Subtitle 2"/>
          <p:cNvSpPr>
            <a:spLocks noGrp="1"/>
          </p:cNvSpPr>
          <p:nvPr>
            <p:ph type="subTitle" idx="1"/>
          </p:nvPr>
        </p:nvSpPr>
        <p:spPr>
          <a:xfrm>
            <a:off x="1759798" y="3537052"/>
            <a:ext cx="4846320" cy="448056"/>
          </a:xfrm>
        </p:spPr>
        <p:txBody>
          <a:bodyPr>
            <a:normAutofit/>
          </a:bodyPr>
          <a:lstStyle/>
          <a:p>
            <a:r>
              <a:rPr lang="en-US" sz="2400" dirty="0" smtClean="0"/>
              <a:t>MS4 Protecting </a:t>
            </a:r>
            <a:r>
              <a:rPr lang="en-US" sz="2400" dirty="0"/>
              <a:t>O</a:t>
            </a:r>
            <a:r>
              <a:rPr lang="en-US" sz="2400" dirty="0" smtClean="0"/>
              <a:t>ur Environment.</a:t>
            </a:r>
            <a:endParaRPr lang="en-US" sz="2400"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10</a:t>
            </a:fld>
            <a:endParaRPr lang="en-US" dirty="0"/>
          </a:p>
        </p:txBody>
      </p:sp>
      <p:sp>
        <p:nvSpPr>
          <p:cNvPr id="3" name="Date Placeholder 2"/>
          <p:cNvSpPr>
            <a:spLocks noGrp="1"/>
          </p:cNvSpPr>
          <p:nvPr>
            <p:ph type="dt" sz="half" idx="10"/>
          </p:nvPr>
        </p:nvSpPr>
        <p:spPr/>
        <p:txBody>
          <a:bodyPr/>
          <a:lstStyle/>
          <a:p>
            <a:fld id="{C81B9673-AC7F-4F1F-84E4-F0E5EAAE106D}" type="datetime1">
              <a:rPr lang="en-US" smtClean="0"/>
              <a:pPr/>
              <a:t>4/10/2019</a:t>
            </a:fld>
            <a:endParaRPr lang="en-US" dirty="0"/>
          </a:p>
        </p:txBody>
      </p:sp>
      <p:sp>
        <p:nvSpPr>
          <p:cNvPr id="4" name="Footer Placeholder 3"/>
          <p:cNvSpPr>
            <a:spLocks noGrp="1"/>
          </p:cNvSpPr>
          <p:nvPr>
            <p:ph type="ftr" sz="quarter" idx="11"/>
          </p:nvPr>
        </p:nvSpPr>
        <p:spPr/>
        <p:txBody>
          <a:bodyPr/>
          <a:lstStyle/>
          <a:p>
            <a:r>
              <a:rPr lang="en-US" dirty="0" smtClean="0"/>
              <a:t>Add a footer</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39477852"/>
              </p:ext>
            </p:extLst>
          </p:nvPr>
        </p:nvGraphicFramePr>
        <p:xfrm>
          <a:off x="98425" y="98425"/>
          <a:ext cx="1714500" cy="5829300"/>
        </p:xfrm>
        <a:graphic>
          <a:graphicData uri="http://schemas.openxmlformats.org/presentationml/2006/ole">
            <mc:AlternateContent xmlns:mc="http://schemas.openxmlformats.org/markup-compatibility/2006">
              <mc:Choice xmlns:v="urn:schemas-microsoft-com:vml" Requires="v">
                <p:oleObj spid="_x0000_s1085" name="Acrobat Document" r:id="rId3" imgW="1714410" imgH="5829181" progId="AcroExch.Document.DC">
                  <p:embed/>
                </p:oleObj>
              </mc:Choice>
              <mc:Fallback>
                <p:oleObj name="Acrobat Document" r:id="rId3" imgW="1714410" imgH="5829181" progId="AcroExch.Document.DC">
                  <p:embed/>
                  <p:pic>
                    <p:nvPicPr>
                      <p:cNvPr id="0" name=""/>
                      <p:cNvPicPr/>
                      <p:nvPr/>
                    </p:nvPicPr>
                    <p:blipFill>
                      <a:blip r:embed="rId4"/>
                      <a:stretch>
                        <a:fillRect/>
                      </a:stretch>
                    </p:blipFill>
                    <p:spPr>
                      <a:xfrm>
                        <a:off x="98425" y="98425"/>
                        <a:ext cx="1714500" cy="5829300"/>
                      </a:xfrm>
                      <a:prstGeom prst="rect">
                        <a:avLst/>
                      </a:prstGeom>
                    </p:spPr>
                  </p:pic>
                </p:oleObj>
              </mc:Fallback>
            </mc:AlternateContent>
          </a:graphicData>
        </a:graphic>
      </p:graphicFrame>
      <p:sp>
        <p:nvSpPr>
          <p:cNvPr id="7" name="Rectangle 6"/>
          <p:cNvSpPr/>
          <p:nvPr/>
        </p:nvSpPr>
        <p:spPr>
          <a:xfrm>
            <a:off x="2384510" y="708887"/>
            <a:ext cx="6096000" cy="1015663"/>
          </a:xfrm>
          <a:prstGeom prst="rect">
            <a:avLst/>
          </a:prstGeom>
        </p:spPr>
        <p:txBody>
          <a:bodyPr>
            <a:spAutoFit/>
          </a:bodyPr>
          <a:lstStyle/>
          <a:p>
            <a:r>
              <a:rPr lang="en-US" sz="1200" b="1" dirty="0" smtClean="0">
                <a:solidFill>
                  <a:srgbClr val="333333"/>
                </a:solidFill>
                <a:latin typeface="Arial" panose="020B0604020202020204" pitchFamily="34" charset="0"/>
              </a:rPr>
              <a:t>Don’t </a:t>
            </a:r>
            <a:r>
              <a:rPr lang="en-US" sz="1200" b="1" dirty="0">
                <a:solidFill>
                  <a:srgbClr val="333333"/>
                </a:solidFill>
                <a:latin typeface="Arial" panose="020B0604020202020204" pitchFamily="34" charset="0"/>
              </a:rPr>
              <a:t>dump anything down the stormdrains.</a:t>
            </a:r>
            <a:r>
              <a:rPr lang="en-US" sz="1200" dirty="0"/>
              <a:t/>
            </a:r>
            <a:br>
              <a:rPr lang="en-US" sz="1200" dirty="0"/>
            </a:br>
            <a:r>
              <a:rPr lang="en-US" sz="1200" dirty="0">
                <a:solidFill>
                  <a:srgbClr val="333333"/>
                </a:solidFill>
                <a:latin typeface="Arial" panose="020B0604020202020204" pitchFamily="34" charset="0"/>
              </a:rPr>
              <a:t>Stormdrains are for stormwater. Not mop water, not your used motor oil, not your car washing rinse water. This water does not get any sort of cleaning treatment before it makes it’s way into our rivers, so help ensure only water from the sky ends in our stormdrains.</a:t>
            </a:r>
            <a:endParaRPr lang="en-US" sz="1200" dirty="0"/>
          </a:p>
        </p:txBody>
      </p:sp>
      <p:sp>
        <p:nvSpPr>
          <p:cNvPr id="9" name="Rectangle 8"/>
          <p:cNvSpPr/>
          <p:nvPr/>
        </p:nvSpPr>
        <p:spPr>
          <a:xfrm>
            <a:off x="2384510" y="1822948"/>
            <a:ext cx="6059321" cy="830997"/>
          </a:xfrm>
          <a:prstGeom prst="rect">
            <a:avLst/>
          </a:prstGeom>
        </p:spPr>
        <p:txBody>
          <a:bodyPr wrap="square">
            <a:spAutoFit/>
          </a:bodyPr>
          <a:lstStyle/>
          <a:p>
            <a:r>
              <a:rPr lang="en-US" sz="1200" b="1" dirty="0">
                <a:solidFill>
                  <a:srgbClr val="333333"/>
                </a:solidFill>
                <a:latin typeface="Arial" panose="020B0604020202020204" pitchFamily="34" charset="0"/>
              </a:rPr>
              <a:t>Throw your trash in the garbage.</a:t>
            </a:r>
            <a:r>
              <a:rPr lang="en-US" sz="1200" dirty="0"/>
              <a:t/>
            </a:r>
            <a:br>
              <a:rPr lang="en-US" sz="1200" dirty="0"/>
            </a:br>
            <a:r>
              <a:rPr lang="en-US" sz="1200" dirty="0">
                <a:solidFill>
                  <a:srgbClr val="333333"/>
                </a:solidFill>
                <a:latin typeface="Arial" panose="020B0604020202020204" pitchFamily="34" charset="0"/>
              </a:rPr>
              <a:t>Litter will make </a:t>
            </a:r>
            <a:r>
              <a:rPr lang="en-US" sz="1200" dirty="0" smtClean="0">
                <a:solidFill>
                  <a:srgbClr val="333333"/>
                </a:solidFill>
                <a:latin typeface="Arial" panose="020B0604020202020204" pitchFamily="34" charset="0"/>
              </a:rPr>
              <a:t>its </a:t>
            </a:r>
            <a:r>
              <a:rPr lang="en-US" sz="1200" dirty="0">
                <a:solidFill>
                  <a:srgbClr val="333333"/>
                </a:solidFill>
                <a:latin typeface="Arial" panose="020B0604020202020204" pitchFamily="34" charset="0"/>
              </a:rPr>
              <a:t>way into our rivers through the stormdrain system. In addition to being unsightly, trash can harbor bacteria biofilms that encourage the growth of harmful bacteria.</a:t>
            </a:r>
            <a:endParaRPr lang="en-US" sz="1200" dirty="0"/>
          </a:p>
        </p:txBody>
      </p:sp>
      <p:sp>
        <p:nvSpPr>
          <p:cNvPr id="10" name="Rectangle 9"/>
          <p:cNvSpPr/>
          <p:nvPr/>
        </p:nvSpPr>
        <p:spPr>
          <a:xfrm>
            <a:off x="2384510" y="3624674"/>
            <a:ext cx="6132679" cy="830997"/>
          </a:xfrm>
          <a:prstGeom prst="rect">
            <a:avLst/>
          </a:prstGeom>
        </p:spPr>
        <p:txBody>
          <a:bodyPr wrap="square">
            <a:spAutoFit/>
          </a:bodyPr>
          <a:lstStyle/>
          <a:p>
            <a:r>
              <a:rPr lang="en-US" sz="1200" b="1" dirty="0">
                <a:solidFill>
                  <a:srgbClr val="333333"/>
                </a:solidFill>
                <a:latin typeface="Arial" panose="020B0604020202020204" pitchFamily="34" charset="0"/>
              </a:rPr>
              <a:t>Direct your downspouts back onto your garden.</a:t>
            </a:r>
            <a:r>
              <a:rPr lang="en-US" sz="1200" dirty="0"/>
              <a:t/>
            </a:r>
            <a:br>
              <a:rPr lang="en-US" sz="1200" dirty="0"/>
            </a:br>
            <a:r>
              <a:rPr lang="en-US" sz="1200" dirty="0">
                <a:solidFill>
                  <a:srgbClr val="333333"/>
                </a:solidFill>
                <a:latin typeface="Arial" panose="020B0604020202020204" pitchFamily="34" charset="0"/>
              </a:rPr>
              <a:t>If rain barrels are not your thing, at least direct the downspout water away from your impervious driveway and back onto your garden. Your plants and the soil will filter that water on </a:t>
            </a:r>
            <a:r>
              <a:rPr lang="en-US" sz="1200" dirty="0" smtClean="0">
                <a:solidFill>
                  <a:srgbClr val="333333"/>
                </a:solidFill>
                <a:latin typeface="Arial" panose="020B0604020202020204" pitchFamily="34" charset="0"/>
              </a:rPr>
              <a:t>its </a:t>
            </a:r>
            <a:r>
              <a:rPr lang="en-US" sz="1200" dirty="0">
                <a:solidFill>
                  <a:srgbClr val="333333"/>
                </a:solidFill>
                <a:latin typeface="Arial" panose="020B0604020202020204" pitchFamily="34" charset="0"/>
              </a:rPr>
              <a:t>way to the river.</a:t>
            </a:r>
            <a:endParaRPr lang="en-US" sz="1200" dirty="0"/>
          </a:p>
        </p:txBody>
      </p:sp>
      <p:sp>
        <p:nvSpPr>
          <p:cNvPr id="11" name="Rectangle 10"/>
          <p:cNvSpPr/>
          <p:nvPr/>
        </p:nvSpPr>
        <p:spPr>
          <a:xfrm>
            <a:off x="2384510" y="2808085"/>
            <a:ext cx="6132679" cy="646331"/>
          </a:xfrm>
          <a:prstGeom prst="rect">
            <a:avLst/>
          </a:prstGeom>
        </p:spPr>
        <p:txBody>
          <a:bodyPr wrap="square">
            <a:spAutoFit/>
          </a:bodyPr>
          <a:lstStyle/>
          <a:p>
            <a:r>
              <a:rPr lang="en-US" sz="1200" b="1" dirty="0">
                <a:solidFill>
                  <a:srgbClr val="333333"/>
                </a:solidFill>
                <a:latin typeface="Arial" panose="020B0604020202020204" pitchFamily="34" charset="0"/>
              </a:rPr>
              <a:t>Consider a rain barrel.</a:t>
            </a:r>
            <a:r>
              <a:rPr lang="en-US" sz="1200" dirty="0"/>
              <a:t/>
            </a:r>
            <a:br>
              <a:rPr lang="en-US" sz="1200" dirty="0"/>
            </a:br>
            <a:r>
              <a:rPr lang="en-US" sz="1200" dirty="0" smtClean="0">
                <a:latin typeface="Arial" panose="020B0604020202020204" pitchFamily="34" charset="0"/>
                <a:cs typeface="Arial" panose="020B0604020202020204" pitchFamily="34" charset="0"/>
              </a:rPr>
              <a:t>C</a:t>
            </a:r>
            <a:r>
              <a:rPr lang="en-US" sz="1200" dirty="0" smtClean="0">
                <a:solidFill>
                  <a:srgbClr val="333333"/>
                </a:solidFill>
                <a:latin typeface="Arial" panose="020B0604020202020204" pitchFamily="34" charset="0"/>
              </a:rPr>
              <a:t>apturing </a:t>
            </a:r>
            <a:r>
              <a:rPr lang="en-US" sz="1200" dirty="0">
                <a:solidFill>
                  <a:srgbClr val="333333"/>
                </a:solidFill>
                <a:latin typeface="Arial" panose="020B0604020202020204" pitchFamily="34" charset="0"/>
              </a:rPr>
              <a:t>and reusing that rainwater means less of it can carry pollutants to the river. Your garden will be thankful for that sweet chlorine free water.</a:t>
            </a:r>
            <a:endParaRPr lang="en-US" sz="1200" dirty="0"/>
          </a:p>
        </p:txBody>
      </p:sp>
      <p:sp>
        <p:nvSpPr>
          <p:cNvPr id="12" name="Rectangle 11"/>
          <p:cNvSpPr/>
          <p:nvPr/>
        </p:nvSpPr>
        <p:spPr>
          <a:xfrm>
            <a:off x="2384510" y="4653793"/>
            <a:ext cx="6096000" cy="646331"/>
          </a:xfrm>
          <a:prstGeom prst="rect">
            <a:avLst/>
          </a:prstGeom>
        </p:spPr>
        <p:txBody>
          <a:bodyPr wrap="square">
            <a:spAutoFit/>
          </a:bodyPr>
          <a:lstStyle/>
          <a:p>
            <a:r>
              <a:rPr lang="en-US" sz="1200" b="1" dirty="0">
                <a:solidFill>
                  <a:srgbClr val="333333"/>
                </a:solidFill>
                <a:latin typeface="Arial" panose="020B0604020202020204" pitchFamily="34" charset="0"/>
              </a:rPr>
              <a:t>Throw your cigarette butts away.</a:t>
            </a:r>
            <a:r>
              <a:rPr lang="en-US" sz="1200" dirty="0"/>
              <a:t/>
            </a:r>
            <a:br>
              <a:rPr lang="en-US" sz="1200" dirty="0"/>
            </a:br>
            <a:r>
              <a:rPr lang="en-US" sz="1200" dirty="0">
                <a:latin typeface="Arial" panose="020B0604020202020204" pitchFamily="34" charset="0"/>
                <a:cs typeface="Arial" panose="020B0604020202020204" pitchFamily="34" charset="0"/>
              </a:rPr>
              <a:t>S</a:t>
            </a:r>
            <a:r>
              <a:rPr lang="en-US" sz="1200" dirty="0" smtClean="0">
                <a:solidFill>
                  <a:srgbClr val="333333"/>
                </a:solidFill>
                <a:latin typeface="Arial" panose="020B0604020202020204" pitchFamily="34" charset="0"/>
              </a:rPr>
              <a:t>ome </a:t>
            </a:r>
            <a:r>
              <a:rPr lang="en-US" sz="1200" dirty="0">
                <a:solidFill>
                  <a:srgbClr val="333333"/>
                </a:solidFill>
                <a:latin typeface="Arial" panose="020B0604020202020204" pitchFamily="34" charset="0"/>
              </a:rPr>
              <a:t>people don’t seem to have second thoughts about throwing butts on the ground. They are gross and contribute to the toxicity of the river. </a:t>
            </a:r>
            <a:endParaRPr lang="en-US" sz="1200"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2069" y="4220460"/>
            <a:ext cx="2393525" cy="159727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1048" y="497686"/>
            <a:ext cx="2394546" cy="1596682"/>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1048" y="2330150"/>
            <a:ext cx="2394546" cy="1656227"/>
          </a:xfrm>
          <a:prstGeom prst="rect">
            <a:avLst/>
          </a:prstGeom>
        </p:spPr>
      </p:pic>
    </p:spTree>
    <p:extLst>
      <p:ext uri="{BB962C8B-B14F-4D97-AF65-F5344CB8AC3E}">
        <p14:creationId xmlns:p14="http://schemas.microsoft.com/office/powerpoint/2010/main" val="38430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152401"/>
            <a:ext cx="4846320" cy="3898231"/>
          </a:xfrm>
        </p:spPr>
        <p:txBody>
          <a:bodyPr>
            <a:normAutofit fontScale="90000"/>
          </a:bodyPr>
          <a:lstStyle/>
          <a:p>
            <a:r>
              <a:rPr lang="en-US" sz="3100" dirty="0"/>
              <a:t>Farmers and ranchers can reduce erosion and sedimentation by 20 to 90 percent by applying management practices that control the volume and flow rate of </a:t>
            </a:r>
            <a:r>
              <a:rPr lang="en-US" sz="3100" dirty="0" smtClean="0"/>
              <a:t>runoff water</a:t>
            </a:r>
            <a:r>
              <a:rPr lang="en-US" sz="3100" dirty="0"/>
              <a:t>, keep the soil in place, and reduce soil transport.</a:t>
            </a:r>
          </a:p>
        </p:txBody>
      </p:sp>
      <p:sp>
        <p:nvSpPr>
          <p:cNvPr id="3" name="Subtitle 2"/>
          <p:cNvSpPr>
            <a:spLocks noGrp="1"/>
          </p:cNvSpPr>
          <p:nvPr>
            <p:ph type="subTitle" idx="1"/>
          </p:nvPr>
        </p:nvSpPr>
        <p:spPr>
          <a:xfrm>
            <a:off x="2136788" y="4347410"/>
            <a:ext cx="3734623" cy="866274"/>
          </a:xfrm>
        </p:spPr>
        <p:txBody>
          <a:bodyPr>
            <a:noAutofit/>
          </a:bodyPr>
          <a:lstStyle/>
          <a:p>
            <a:pPr algn="ctr"/>
            <a:r>
              <a:rPr lang="en-US" sz="6600" dirty="0" smtClean="0"/>
              <a:t>FARMING</a:t>
            </a:r>
            <a:endParaRPr lang="en-US" sz="6600" dirty="0"/>
          </a:p>
        </p:txBody>
      </p:sp>
    </p:spTree>
    <p:extLst>
      <p:ext uri="{BB962C8B-B14F-4D97-AF65-F5344CB8AC3E}">
        <p14:creationId xmlns:p14="http://schemas.microsoft.com/office/powerpoint/2010/main" val="184161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01" y="182965"/>
            <a:ext cx="5216979" cy="5674394"/>
          </a:xfrm>
        </p:spPr>
        <p:txBody>
          <a:bodyPr/>
          <a:lstStyle/>
          <a:p>
            <a:pPr marL="0" indent="0">
              <a:buNone/>
            </a:pPr>
            <a:r>
              <a:rPr lang="en-US" dirty="0"/>
              <a:t>The six most cost-effective conservation practices include:</a:t>
            </a:r>
          </a:p>
          <a:p>
            <a:r>
              <a:rPr lang="en-US" dirty="0" smtClean="0">
                <a:solidFill>
                  <a:srgbClr val="00B050"/>
                </a:solidFill>
              </a:rPr>
              <a:t>Streamside </a:t>
            </a:r>
            <a:r>
              <a:rPr lang="en-US" dirty="0">
                <a:solidFill>
                  <a:srgbClr val="00B050"/>
                </a:solidFill>
              </a:rPr>
              <a:t>Fencing</a:t>
            </a:r>
          </a:p>
          <a:p>
            <a:r>
              <a:rPr lang="en-US" dirty="0" smtClean="0">
                <a:solidFill>
                  <a:srgbClr val="00B050"/>
                </a:solidFill>
              </a:rPr>
              <a:t>Streamside </a:t>
            </a:r>
            <a:r>
              <a:rPr lang="en-US" dirty="0">
                <a:solidFill>
                  <a:srgbClr val="00B050"/>
                </a:solidFill>
              </a:rPr>
              <a:t>Buffers</a:t>
            </a:r>
          </a:p>
          <a:p>
            <a:r>
              <a:rPr lang="en-US" dirty="0" smtClean="0">
                <a:solidFill>
                  <a:srgbClr val="00B050"/>
                </a:solidFill>
              </a:rPr>
              <a:t>Nutrient </a:t>
            </a:r>
            <a:r>
              <a:rPr lang="en-US" dirty="0">
                <a:solidFill>
                  <a:srgbClr val="00B050"/>
                </a:solidFill>
              </a:rPr>
              <a:t>Management Plans (NMPs)</a:t>
            </a:r>
          </a:p>
          <a:p>
            <a:r>
              <a:rPr lang="en-US" dirty="0">
                <a:solidFill>
                  <a:srgbClr val="00B050"/>
                </a:solidFill>
              </a:rPr>
              <a:t>Continuous No-Till</a:t>
            </a:r>
          </a:p>
          <a:p>
            <a:r>
              <a:rPr lang="en-US" dirty="0">
                <a:solidFill>
                  <a:srgbClr val="00B050"/>
                </a:solidFill>
              </a:rPr>
              <a:t>Multi-Species Cover Crops</a:t>
            </a:r>
          </a:p>
          <a:p>
            <a:r>
              <a:rPr lang="en-US" dirty="0">
                <a:solidFill>
                  <a:srgbClr val="00B050"/>
                </a:solidFill>
              </a:rPr>
              <a:t>Grazing</a:t>
            </a:r>
          </a:p>
          <a:p>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12</a:t>
            </a:fld>
            <a:endParaRPr lang="en-US" dirty="0"/>
          </a:p>
        </p:txBody>
      </p:sp>
      <p:sp>
        <p:nvSpPr>
          <p:cNvPr id="6" name="Date Placeholder 5"/>
          <p:cNvSpPr>
            <a:spLocks noGrp="1"/>
          </p:cNvSpPr>
          <p:nvPr>
            <p:ph type="dt" sz="half" idx="10"/>
          </p:nvPr>
        </p:nvSpPr>
        <p:spPr/>
        <p:txBody>
          <a:bodyPr/>
          <a:lstStyle/>
          <a:p>
            <a:fld id="{BA2A3310-D664-4933-9402-AB5DB0887727}" type="datetime1">
              <a:rPr lang="en-US" smtClean="0"/>
              <a:pPr/>
              <a:t>4/10/2019</a:t>
            </a:fld>
            <a:endParaRPr lang="en-US" dirty="0"/>
          </a:p>
        </p:txBody>
      </p:sp>
      <p:sp>
        <p:nvSpPr>
          <p:cNvPr id="7" name="Footer Placeholder 6"/>
          <p:cNvSpPr>
            <a:spLocks noGrp="1"/>
          </p:cNvSpPr>
          <p:nvPr>
            <p:ph type="ftr" sz="quarter" idx="11"/>
          </p:nvPr>
        </p:nvSpPr>
        <p:spPr/>
        <p:txBody>
          <a:bodyPr/>
          <a:lstStyle/>
          <a:p>
            <a:r>
              <a:rPr lang="en-US" dirty="0" smtClean="0"/>
              <a:t>Add a footer</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6918" y="345989"/>
            <a:ext cx="5974955" cy="313943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919" y="3708101"/>
            <a:ext cx="5974955" cy="269862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00" y="3708101"/>
            <a:ext cx="4657901" cy="2698623"/>
          </a:xfrm>
          <a:prstGeom prst="rect">
            <a:avLst/>
          </a:prstGeom>
        </p:spPr>
      </p:pic>
    </p:spTree>
    <p:extLst>
      <p:ext uri="{BB962C8B-B14F-4D97-AF65-F5344CB8AC3E}">
        <p14:creationId xmlns:p14="http://schemas.microsoft.com/office/powerpoint/2010/main" val="113251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884" y="-1819274"/>
            <a:ext cx="9371949" cy="4238624"/>
          </a:xfrm>
        </p:spPr>
        <p:txBody>
          <a:bodyPr>
            <a:normAutofit/>
          </a:bodyPr>
          <a:lstStyle/>
          <a:p>
            <a:pPr algn="ctr"/>
            <a:r>
              <a:rPr lang="en-US" sz="4800" dirty="0" smtClean="0"/>
              <a:t>LOCAL GOVERNMENT’S ROLE</a:t>
            </a:r>
            <a:br>
              <a:rPr lang="en-US" sz="4800" dirty="0" smtClean="0"/>
            </a:br>
            <a:r>
              <a:rPr lang="en-US" sz="4800" dirty="0" smtClean="0"/>
              <a:t>IN REDUCING</a:t>
            </a:r>
            <a:br>
              <a:rPr lang="en-US" sz="4800" dirty="0" smtClean="0"/>
            </a:br>
            <a:r>
              <a:rPr lang="en-US" sz="4800" dirty="0" smtClean="0"/>
              <a:t>STORMWWATER POLLUTION</a:t>
            </a:r>
            <a:endParaRPr lang="en-US" sz="4800" dirty="0"/>
          </a:p>
        </p:txBody>
      </p:sp>
      <p:sp>
        <p:nvSpPr>
          <p:cNvPr id="3" name="Slide Number Placeholder 2"/>
          <p:cNvSpPr>
            <a:spLocks noGrp="1"/>
          </p:cNvSpPr>
          <p:nvPr>
            <p:ph type="sldNum" sz="quarter" idx="12"/>
          </p:nvPr>
        </p:nvSpPr>
        <p:spPr/>
        <p:txBody>
          <a:bodyPr/>
          <a:lstStyle/>
          <a:p>
            <a:fld id="{9CD8D479-8942-46E8-A226-A4E01F7A105C}" type="slidenum">
              <a:rPr lang="en-US" smtClean="0"/>
              <a:t>13</a:t>
            </a:fld>
            <a:endParaRPr lang="en-US" dirty="0"/>
          </a:p>
        </p:txBody>
      </p:sp>
      <p:sp>
        <p:nvSpPr>
          <p:cNvPr id="4" name="Date Placeholder 3"/>
          <p:cNvSpPr>
            <a:spLocks noGrp="1"/>
          </p:cNvSpPr>
          <p:nvPr>
            <p:ph type="dt" sz="half" idx="10"/>
          </p:nvPr>
        </p:nvSpPr>
        <p:spPr/>
        <p:txBody>
          <a:bodyPr/>
          <a:lstStyle/>
          <a:p>
            <a:fld id="{9386AC23-C97B-41FB-9B89-C7FE0FB631CA}" type="datetime1">
              <a:rPr lang="en-US" smtClean="0"/>
              <a:pPr/>
              <a:t>4/10/2019</a:t>
            </a:fld>
            <a:endParaRPr lang="en-US" dirty="0"/>
          </a:p>
        </p:txBody>
      </p:sp>
      <p:sp>
        <p:nvSpPr>
          <p:cNvPr id="5" name="Footer Placeholder 4"/>
          <p:cNvSpPr>
            <a:spLocks noGrp="1"/>
          </p:cNvSpPr>
          <p:nvPr>
            <p:ph type="ftr" sz="quarter" idx="11"/>
          </p:nvPr>
        </p:nvSpPr>
        <p:spPr/>
        <p:txBody>
          <a:bodyPr/>
          <a:lstStyle/>
          <a:p>
            <a:r>
              <a:rPr lang="en-US" dirty="0" smtClean="0"/>
              <a:t>What can local government do to reduce stormwater pollution</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2332" y="2904870"/>
            <a:ext cx="2842953" cy="2842953"/>
          </a:xfrm>
          <a:prstGeom prst="rect">
            <a:avLst/>
          </a:prstGeom>
          <a:solidFill>
            <a:schemeClr val="bg1">
              <a:alpha val="42000"/>
            </a:schemeClr>
          </a:solidFill>
        </p:spPr>
      </p:pic>
    </p:spTree>
    <p:extLst>
      <p:ext uri="{BB962C8B-B14F-4D97-AF65-F5344CB8AC3E}">
        <p14:creationId xmlns:p14="http://schemas.microsoft.com/office/powerpoint/2010/main" val="326435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5816" y="176463"/>
            <a:ext cx="4877453" cy="1411705"/>
          </a:xfrm>
        </p:spPr>
        <p:txBody>
          <a:bodyPr>
            <a:normAutofit fontScale="90000"/>
          </a:bodyPr>
          <a:lstStyle/>
          <a:p>
            <a:pPr algn="ctr"/>
            <a:r>
              <a:rPr lang="en-US" dirty="0"/>
              <a:t>Greene </a:t>
            </a:r>
            <a:r>
              <a:rPr lang="en-US" dirty="0" smtClean="0"/>
              <a:t>Township’s Role</a:t>
            </a:r>
            <a:br>
              <a:rPr lang="en-US" dirty="0" smtClean="0"/>
            </a:br>
            <a:r>
              <a:rPr lang="en-US" dirty="0" smtClean="0"/>
              <a:t>in Reducing</a:t>
            </a:r>
            <a:br>
              <a:rPr lang="en-US" dirty="0" smtClean="0"/>
            </a:br>
            <a:r>
              <a:rPr lang="en-US" dirty="0" err="1" smtClean="0"/>
              <a:t>Stormwater</a:t>
            </a:r>
            <a:r>
              <a:rPr lang="en-US" dirty="0" smtClean="0"/>
              <a:t> </a:t>
            </a:r>
            <a:r>
              <a:rPr lang="en-US" dirty="0"/>
              <a:t>Pollution</a:t>
            </a:r>
          </a:p>
        </p:txBody>
      </p:sp>
      <p:sp>
        <p:nvSpPr>
          <p:cNvPr id="3" name="Content Placeholder 2"/>
          <p:cNvSpPr>
            <a:spLocks noGrp="1"/>
          </p:cNvSpPr>
          <p:nvPr>
            <p:ph idx="1"/>
          </p:nvPr>
        </p:nvSpPr>
        <p:spPr>
          <a:xfrm>
            <a:off x="643576" y="176462"/>
            <a:ext cx="5216979" cy="6328611"/>
          </a:xfrm>
        </p:spPr>
        <p:txBody>
          <a:bodyPr>
            <a:normAutofit/>
          </a:bodyPr>
          <a:lstStyle/>
          <a:p>
            <a:r>
              <a:rPr lang="en-US" sz="1400" b="1" dirty="0"/>
              <a:t>Public Education</a:t>
            </a:r>
            <a:r>
              <a:rPr lang="en-US" sz="1400" dirty="0"/>
              <a:t>—informing individuals and households about the pollution potential of common activities, such as washing cars, applying lawn chemicals, changing motor oil, and disposing of leftover paint and household chemicals so that individuals can take direct action to reduce pollution.</a:t>
            </a:r>
          </a:p>
          <a:p>
            <a:r>
              <a:rPr lang="en-US" sz="1400" b="1" dirty="0"/>
              <a:t>Public Involvement</a:t>
            </a:r>
            <a:r>
              <a:rPr lang="en-US" sz="1400" dirty="0"/>
              <a:t>—involving the public in the development, implementation, and review of an MS4's stormwater management </a:t>
            </a:r>
            <a:r>
              <a:rPr lang="en-US" sz="1400" dirty="0" smtClean="0"/>
              <a:t>program.</a:t>
            </a:r>
          </a:p>
          <a:p>
            <a:r>
              <a:rPr lang="en-US" sz="1400" b="1" dirty="0"/>
              <a:t>Illicit Discharge Detection &amp; Elimination</a:t>
            </a:r>
            <a:r>
              <a:rPr lang="en-US" sz="1400" dirty="0"/>
              <a:t>—practices for identifying and eliminating discharges that are not composed entirely of </a:t>
            </a:r>
            <a:r>
              <a:rPr lang="en-US" sz="1400" dirty="0" smtClean="0"/>
              <a:t>stormwater </a:t>
            </a:r>
            <a:r>
              <a:rPr lang="en-US" sz="1400" dirty="0"/>
              <a:t>and spills to </a:t>
            </a:r>
            <a:r>
              <a:rPr lang="en-US" sz="1400" dirty="0" err="1" smtClean="0"/>
              <a:t>stormdrain</a:t>
            </a:r>
            <a:r>
              <a:rPr lang="en-US" sz="1400" dirty="0" smtClean="0"/>
              <a:t> </a:t>
            </a:r>
            <a:r>
              <a:rPr lang="en-US" sz="1400" dirty="0"/>
              <a:t>systems</a:t>
            </a:r>
            <a:r>
              <a:rPr lang="en-US" sz="1400" dirty="0" smtClean="0"/>
              <a:t>.</a:t>
            </a:r>
          </a:p>
          <a:p>
            <a:r>
              <a:rPr lang="en-US" sz="1400" b="1" dirty="0"/>
              <a:t>Construction</a:t>
            </a:r>
            <a:r>
              <a:rPr lang="en-US" sz="1400" dirty="0"/>
              <a:t>—practices for municipalities and construction site operators to address stormwater runoff from active construction sites. This includes erosion and sediment control, procedures for reviewing construction site plans, considering information submitted by the public, and inspection and enforcement of stormwater requirements.</a:t>
            </a:r>
          </a:p>
          <a:p>
            <a:r>
              <a:rPr lang="en-US" sz="1400" b="1" dirty="0" smtClean="0"/>
              <a:t>Post-Construction</a:t>
            </a:r>
            <a:r>
              <a:rPr lang="en-US" sz="1400" dirty="0" smtClean="0"/>
              <a:t>—practices </a:t>
            </a:r>
            <a:r>
              <a:rPr lang="en-US" sz="1400" dirty="0"/>
              <a:t>for municipalities, developers, and property owners to address stormwater runoff on property after construction activities have completed. For example, landscaped "infiltration islands," use of porous asphalt, grassed swales, and </a:t>
            </a:r>
            <a:r>
              <a:rPr lang="en-US" sz="1400" dirty="0" smtClean="0"/>
              <a:t>much </a:t>
            </a:r>
            <a:r>
              <a:rPr lang="en-US" sz="1400" dirty="0"/>
              <a:t>more</a:t>
            </a:r>
            <a:r>
              <a:rPr lang="en-US" sz="1400" dirty="0" smtClean="0"/>
              <a:t>.</a:t>
            </a:r>
          </a:p>
          <a:p>
            <a:r>
              <a:rPr lang="en-US" sz="1400" b="1" dirty="0"/>
              <a:t>Pollution Prevention/Good Housekeeping</a:t>
            </a:r>
            <a:r>
              <a:rPr lang="en-US" sz="1400" dirty="0"/>
              <a:t>—practices for municipalities to address stormwater runoff from their own facilities and activities, including winter road maintenance, infrastructure repair, automobile fleet maintenance, street sweeping, and landscaping to name a </a:t>
            </a:r>
            <a:r>
              <a:rPr lang="en-US" sz="1400" dirty="0" smtClean="0"/>
              <a:t>few.</a:t>
            </a:r>
            <a:endParaRPr lang="en-US" sz="1400" dirty="0"/>
          </a:p>
        </p:txBody>
      </p:sp>
      <p:sp>
        <p:nvSpPr>
          <p:cNvPr id="4" name="Text Placeholder 3"/>
          <p:cNvSpPr>
            <a:spLocks noGrp="1"/>
          </p:cNvSpPr>
          <p:nvPr>
            <p:ph type="body" sz="half" idx="2"/>
          </p:nvPr>
        </p:nvSpPr>
        <p:spPr>
          <a:xfrm>
            <a:off x="6497053" y="2025224"/>
            <a:ext cx="4628147" cy="948639"/>
          </a:xfrm>
        </p:spPr>
        <p:txBody>
          <a:bodyPr/>
          <a:lstStyle/>
          <a:p>
            <a:pPr algn="ctr"/>
            <a:r>
              <a:rPr lang="en-US" dirty="0" smtClean="0">
                <a:solidFill>
                  <a:srgbClr val="00B050"/>
                </a:solidFill>
              </a:rPr>
              <a:t>Spill Response	Public Education	</a:t>
            </a:r>
          </a:p>
          <a:p>
            <a:pPr algn="ctr"/>
            <a:r>
              <a:rPr lang="en-US" dirty="0" smtClean="0">
                <a:solidFill>
                  <a:srgbClr val="00B050"/>
                </a:solidFill>
              </a:rPr>
              <a:t>Winter Road Maintenance	Street Sweeping</a:t>
            </a:r>
            <a:endParaRPr lang="en-US" dirty="0">
              <a:solidFill>
                <a:srgbClr val="00B050"/>
              </a:solidFill>
            </a:endParaRPr>
          </a:p>
        </p:txBody>
      </p:sp>
      <p:sp>
        <p:nvSpPr>
          <p:cNvPr id="5" name="Slide Number Placeholder 4"/>
          <p:cNvSpPr>
            <a:spLocks noGrp="1"/>
          </p:cNvSpPr>
          <p:nvPr>
            <p:ph type="sldNum" sz="quarter" idx="12"/>
          </p:nvPr>
        </p:nvSpPr>
        <p:spPr/>
        <p:txBody>
          <a:bodyPr/>
          <a:lstStyle/>
          <a:p>
            <a:fld id="{9CD8D479-8942-46E8-A226-A4E01F7A105C}" type="slidenum">
              <a:rPr lang="en-US" smtClean="0"/>
              <a:t>14</a:t>
            </a:fld>
            <a:endParaRPr lang="en-US" dirty="0"/>
          </a:p>
        </p:txBody>
      </p:sp>
      <p:sp>
        <p:nvSpPr>
          <p:cNvPr id="6" name="Date Placeholder 5"/>
          <p:cNvSpPr>
            <a:spLocks noGrp="1"/>
          </p:cNvSpPr>
          <p:nvPr>
            <p:ph type="dt" sz="half" idx="10"/>
          </p:nvPr>
        </p:nvSpPr>
        <p:spPr/>
        <p:txBody>
          <a:bodyPr/>
          <a:lstStyle/>
          <a:p>
            <a:fld id="{BA2A3310-D664-4933-9402-AB5DB0887727}" type="datetime1">
              <a:rPr lang="en-US" smtClean="0"/>
              <a:pPr/>
              <a:t>4/10/2019</a:t>
            </a:fld>
            <a:endParaRPr lang="en-US" dirty="0"/>
          </a:p>
        </p:txBody>
      </p:sp>
      <p:sp>
        <p:nvSpPr>
          <p:cNvPr id="7" name="Footer Placeholder 6"/>
          <p:cNvSpPr>
            <a:spLocks noGrp="1"/>
          </p:cNvSpPr>
          <p:nvPr>
            <p:ph type="ftr" sz="quarter" idx="11"/>
          </p:nvPr>
        </p:nvSpPr>
        <p:spPr/>
        <p:txBody>
          <a:bodyPr/>
          <a:lstStyle/>
          <a:p>
            <a:r>
              <a:rPr lang="en-US" dirty="0" smtClean="0"/>
              <a:t>Add a footer</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816" y="3211077"/>
            <a:ext cx="2276865" cy="129794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6858" y="3211077"/>
            <a:ext cx="2276412" cy="129794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6858" y="4821716"/>
            <a:ext cx="2276412" cy="125202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5816" y="4821467"/>
            <a:ext cx="2276865" cy="1252275"/>
          </a:xfrm>
          <a:prstGeom prst="rect">
            <a:avLst/>
          </a:prstGeom>
        </p:spPr>
      </p:pic>
    </p:spTree>
    <p:extLst>
      <p:ext uri="{BB962C8B-B14F-4D97-AF65-F5344CB8AC3E}">
        <p14:creationId xmlns:p14="http://schemas.microsoft.com/office/powerpoint/2010/main" val="346822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5651471"/>
          </a:xfrm>
        </p:spPr>
        <p:txBody>
          <a:bodyPr/>
          <a:lstStyle/>
          <a:p>
            <a:pPr algn="ctr"/>
            <a:r>
              <a:rPr lang="en-US" dirty="0" smtClean="0"/>
              <a:t>If you have a question contact Greene Township </a:t>
            </a:r>
            <a:br>
              <a:rPr lang="en-US" dirty="0" smtClean="0"/>
            </a:br>
            <a:r>
              <a:rPr lang="en-US" dirty="0" smtClean="0"/>
              <a:t>717-263-9160</a:t>
            </a:r>
            <a:br>
              <a:rPr lang="en-US" dirty="0" smtClean="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9CD8D479-8942-46E8-A226-A4E01F7A105C}" type="slidenum">
              <a:rPr lang="en-US" smtClean="0"/>
              <a:t>15</a:t>
            </a:fld>
            <a:endParaRPr lang="en-US" dirty="0"/>
          </a:p>
        </p:txBody>
      </p:sp>
      <p:sp>
        <p:nvSpPr>
          <p:cNvPr id="4" name="Date Placeholder 3"/>
          <p:cNvSpPr>
            <a:spLocks noGrp="1"/>
          </p:cNvSpPr>
          <p:nvPr>
            <p:ph type="dt" sz="half" idx="10"/>
          </p:nvPr>
        </p:nvSpPr>
        <p:spPr/>
        <p:txBody>
          <a:bodyPr/>
          <a:lstStyle/>
          <a:p>
            <a:fld id="{9386AC23-C97B-41FB-9B89-C7FE0FB631CA}" type="datetime1">
              <a:rPr lang="en-US" smtClean="0"/>
              <a:pPr/>
              <a:t>4/10/2019</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700" y="332235"/>
            <a:ext cx="1752600" cy="2609850"/>
          </a:xfrm>
          <a:prstGeom prst="rect">
            <a:avLst/>
          </a:prstGeom>
        </p:spPr>
      </p:pic>
    </p:spTree>
    <p:extLst>
      <p:ext uri="{BB962C8B-B14F-4D97-AF65-F5344CB8AC3E}">
        <p14:creationId xmlns:p14="http://schemas.microsoft.com/office/powerpoint/2010/main" val="417427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10183"/>
            <a:ext cx="9371949" cy="1183566"/>
          </a:xfrm>
        </p:spPr>
        <p:txBody>
          <a:bodyPr>
            <a:normAutofit/>
          </a:bodyPr>
          <a:lstStyle/>
          <a:p>
            <a:pPr algn="ctr"/>
            <a:r>
              <a:rPr lang="en-US" sz="4400" dirty="0" smtClean="0"/>
              <a:t>STORMWATER POLLUTION </a:t>
            </a:r>
            <a:endParaRPr lang="en-US" sz="4400" dirty="0"/>
          </a:p>
        </p:txBody>
      </p:sp>
      <p:sp>
        <p:nvSpPr>
          <p:cNvPr id="3" name="Content Placeholder 2"/>
          <p:cNvSpPr>
            <a:spLocks noGrp="1"/>
          </p:cNvSpPr>
          <p:nvPr>
            <p:ph idx="1"/>
          </p:nvPr>
        </p:nvSpPr>
        <p:spPr>
          <a:xfrm>
            <a:off x="1410027" y="2027322"/>
            <a:ext cx="9371948" cy="4118107"/>
          </a:xfrm>
        </p:spPr>
        <p:txBody>
          <a:bodyPr/>
          <a:lstStyle/>
          <a:p>
            <a:r>
              <a:rPr lang="en-US" dirty="0"/>
              <a:t>Stormwater runoff is generated from rain and snowmelt events that flow over land or impervious surfaces, such as paved streets, parking lots, and building rooftops, and does not soak into the ground. The runoff picks up pollutants like trash, chemicals, </a:t>
            </a:r>
            <a:r>
              <a:rPr lang="en-US" dirty="0" smtClean="0"/>
              <a:t>oils, </a:t>
            </a:r>
            <a:r>
              <a:rPr lang="en-US" dirty="0"/>
              <a:t>and dirt/sediment that can harm our rivers, streams, lakes, and coastal waters. </a:t>
            </a:r>
          </a:p>
          <a:p>
            <a:r>
              <a:rPr lang="en-US" dirty="0"/>
              <a:t>Population growth and the development of urban/urbanized areas are major contributors to the amount of pollutants in the runoff as well as the volume and rate of runoff from impervious surfaces. </a:t>
            </a:r>
          </a:p>
          <a:p>
            <a:r>
              <a:rPr lang="en-US" dirty="0"/>
              <a:t>Traditional stormwater management approaches that rely on peak flow storage have generally not targeted pollutant reduction and can exacerbate problems associated with changes in hydrology and </a:t>
            </a:r>
            <a:r>
              <a:rPr lang="en-US" dirty="0" smtClean="0"/>
              <a:t>hydraulics.</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2</a:t>
            </a:fld>
            <a:endParaRPr lang="en-US" dirty="0"/>
          </a:p>
        </p:txBody>
      </p:sp>
      <p:sp>
        <p:nvSpPr>
          <p:cNvPr id="5" name="Date Placeholder 4"/>
          <p:cNvSpPr>
            <a:spLocks noGrp="1"/>
          </p:cNvSpPr>
          <p:nvPr>
            <p:ph type="dt" sz="half" idx="10"/>
          </p:nvPr>
        </p:nvSpPr>
        <p:spPr/>
        <p:txBody>
          <a:bodyPr/>
          <a:lstStyle/>
          <a:p>
            <a:fld id="{6DD1B487-36FD-4CED-B07A-1A81FC6540B1}" type="datetime1">
              <a:rPr lang="en-US" smtClean="0"/>
              <a:pPr/>
              <a:t>4/10/2019</a:t>
            </a:fld>
            <a:endParaRPr lang="en-US" dirty="0"/>
          </a:p>
        </p:txBody>
      </p:sp>
      <p:sp>
        <p:nvSpPr>
          <p:cNvPr id="6" name="Footer Placeholder 5"/>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30657"/>
            <a:ext cx="9371949" cy="800626"/>
          </a:xfrm>
        </p:spPr>
        <p:txBody>
          <a:bodyPr>
            <a:normAutofit/>
          </a:bodyPr>
          <a:lstStyle/>
          <a:p>
            <a:pPr algn="ctr"/>
            <a:r>
              <a:rPr lang="en-US" sz="4400" dirty="0" smtClean="0"/>
              <a:t>MINIMUM CONTROL MEASURES</a:t>
            </a:r>
            <a:endParaRPr lang="en-US" sz="4400" dirty="0"/>
          </a:p>
        </p:txBody>
      </p:sp>
      <p:sp>
        <p:nvSpPr>
          <p:cNvPr id="3" name="Content Placeholder 2"/>
          <p:cNvSpPr>
            <a:spLocks noGrp="1"/>
          </p:cNvSpPr>
          <p:nvPr>
            <p:ph sz="half" idx="1"/>
          </p:nvPr>
        </p:nvSpPr>
        <p:spPr>
          <a:xfrm>
            <a:off x="1137849" y="1589233"/>
            <a:ext cx="4610099" cy="4620682"/>
          </a:xfrm>
        </p:spPr>
        <p:txBody>
          <a:bodyPr/>
          <a:lstStyle/>
          <a:p>
            <a:pPr marL="0" indent="0">
              <a:buNone/>
            </a:pPr>
            <a:r>
              <a:rPr lang="en-US" sz="3200" dirty="0" smtClean="0">
                <a:solidFill>
                  <a:srgbClr val="00B050"/>
                </a:solidFill>
              </a:rPr>
              <a:t>TOWNSHIP GOALS</a:t>
            </a:r>
          </a:p>
          <a:p>
            <a:pPr marL="0" indent="0">
              <a:buNone/>
            </a:pPr>
            <a:endParaRPr lang="en-US" sz="1600" dirty="0" smtClean="0"/>
          </a:p>
          <a:p>
            <a:pPr>
              <a:spcAft>
                <a:spcPts val="300"/>
              </a:spcAft>
            </a:pPr>
            <a:r>
              <a:rPr lang="en-US" sz="2400" dirty="0" smtClean="0"/>
              <a:t>Educate</a:t>
            </a:r>
          </a:p>
          <a:p>
            <a:pPr>
              <a:spcAft>
                <a:spcPts val="300"/>
              </a:spcAft>
            </a:pPr>
            <a:r>
              <a:rPr lang="en-US" sz="2400" dirty="0" smtClean="0"/>
              <a:t>Public Involvement</a:t>
            </a:r>
          </a:p>
          <a:p>
            <a:pPr>
              <a:spcAft>
                <a:spcPts val="300"/>
              </a:spcAft>
            </a:pPr>
            <a:r>
              <a:rPr lang="en-US" sz="2400" dirty="0" smtClean="0"/>
              <a:t>Discharge Detection</a:t>
            </a:r>
          </a:p>
          <a:p>
            <a:pPr>
              <a:spcAft>
                <a:spcPts val="300"/>
              </a:spcAft>
            </a:pPr>
            <a:r>
              <a:rPr lang="en-US" sz="2400" dirty="0" smtClean="0"/>
              <a:t>Construction Runoff / Post-Construction Management</a:t>
            </a:r>
          </a:p>
          <a:p>
            <a:pPr>
              <a:spcAft>
                <a:spcPts val="300"/>
              </a:spcAft>
            </a:pPr>
            <a:r>
              <a:rPr lang="en-US" sz="2400" dirty="0" smtClean="0"/>
              <a:t>Pollution Prevention</a:t>
            </a:r>
            <a:endParaRPr lang="en-US" sz="2400" dirty="0"/>
          </a:p>
        </p:txBody>
      </p:sp>
      <p:sp>
        <p:nvSpPr>
          <p:cNvPr id="5" name="Slide Number Placeholder 4"/>
          <p:cNvSpPr>
            <a:spLocks noGrp="1"/>
          </p:cNvSpPr>
          <p:nvPr>
            <p:ph type="sldNum" sz="quarter" idx="12"/>
          </p:nvPr>
        </p:nvSpPr>
        <p:spPr/>
        <p:txBody>
          <a:bodyPr/>
          <a:lstStyle/>
          <a:p>
            <a:fld id="{9CD8D479-8942-46E8-A226-A4E01F7A105C}" type="slidenum">
              <a:rPr lang="en-US" smtClean="0"/>
              <a:t>3</a:t>
            </a:fld>
            <a:endParaRPr lang="en-US" dirty="0"/>
          </a:p>
        </p:txBody>
      </p:sp>
      <p:sp>
        <p:nvSpPr>
          <p:cNvPr id="6" name="Date Placeholder 5"/>
          <p:cNvSpPr>
            <a:spLocks noGrp="1"/>
          </p:cNvSpPr>
          <p:nvPr>
            <p:ph type="dt" sz="half" idx="10"/>
          </p:nvPr>
        </p:nvSpPr>
        <p:spPr/>
        <p:txBody>
          <a:bodyPr/>
          <a:lstStyle/>
          <a:p>
            <a:fld id="{93A66BA0-BF77-43AC-894A-20AD8220B887}" type="datetime1">
              <a:rPr lang="en-US" smtClean="0"/>
              <a:pPr/>
              <a:t>4/10/2019</a:t>
            </a:fld>
            <a:endParaRPr lang="en-US" dirty="0"/>
          </a:p>
        </p:txBody>
      </p:sp>
      <p:sp>
        <p:nvSpPr>
          <p:cNvPr id="7" name="Footer Placeholder 6"/>
          <p:cNvSpPr>
            <a:spLocks noGrp="1"/>
          </p:cNvSpPr>
          <p:nvPr>
            <p:ph type="ftr" sz="quarter" idx="11"/>
          </p:nvPr>
        </p:nvSpPr>
        <p:spPr/>
        <p:txBody>
          <a:bodyPr/>
          <a:lstStyle/>
          <a:p>
            <a:r>
              <a:rPr lang="en-US" dirty="0" smtClean="0"/>
              <a:t>Permit Requirements</a:t>
            </a:r>
            <a:endParaRPr lang="en-US" dirty="0"/>
          </a:p>
        </p:txBody>
      </p:sp>
      <p:graphicFrame>
        <p:nvGraphicFramePr>
          <p:cNvPr id="8" name="Content Placeholder 9" descr="Basic cycle diagram with a continuing sequence of stages, tasks, or events in a circular flow. Emphasizes the stages or steps rather than the connecting arrows or flow"/>
          <p:cNvGraphicFramePr>
            <a:graphicFrameLocks noGrp="1"/>
          </p:cNvGraphicFramePr>
          <p:nvPr>
            <p:ph sz="half" idx="2"/>
            <p:extLst>
              <p:ext uri="{D42A27DB-BD31-4B8C-83A1-F6EECF244321}">
                <p14:modId xmlns:p14="http://schemas.microsoft.com/office/powerpoint/2010/main" val="3103684328"/>
              </p:ext>
            </p:extLst>
          </p:nvPr>
        </p:nvGraphicFramePr>
        <p:xfrm>
          <a:off x="5747948" y="1260389"/>
          <a:ext cx="5882578" cy="4916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4828" y="1541386"/>
            <a:ext cx="968817" cy="76084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7785" y="2806276"/>
            <a:ext cx="1059859" cy="733069"/>
          </a:xfrm>
          <a:prstGeom prst="rect">
            <a:avLst/>
          </a:prstGeom>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l="13114" t="8487" r="13934" b="1"/>
          <a:stretch/>
        </p:blipFill>
        <p:spPr>
          <a:xfrm>
            <a:off x="9391134" y="4934946"/>
            <a:ext cx="850449" cy="739463"/>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84540" y="4942623"/>
            <a:ext cx="977588" cy="71531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00797" y="2827473"/>
            <a:ext cx="972068" cy="646605"/>
          </a:xfrm>
          <a:prstGeom prst="rect">
            <a:avLst/>
          </a:prstGeom>
        </p:spPr>
      </p:pic>
    </p:spTree>
    <p:extLst>
      <p:ext uri="{BB962C8B-B14F-4D97-AF65-F5344CB8AC3E}">
        <p14:creationId xmlns:p14="http://schemas.microsoft.com/office/powerpoint/2010/main" val="12907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smtClean="0"/>
              <a:t>STORMWATER MANAGEMENT</a:t>
            </a:r>
            <a:endParaRPr lang="en-US" sz="4000" dirty="0"/>
          </a:p>
        </p:txBody>
      </p:sp>
      <p:sp>
        <p:nvSpPr>
          <p:cNvPr id="2" name="Slide Number Placeholder 1"/>
          <p:cNvSpPr>
            <a:spLocks noGrp="1"/>
          </p:cNvSpPr>
          <p:nvPr>
            <p:ph type="sldNum" sz="quarter" idx="12"/>
          </p:nvPr>
        </p:nvSpPr>
        <p:spPr/>
        <p:txBody>
          <a:bodyPr/>
          <a:lstStyle/>
          <a:p>
            <a:fld id="{9CD8D479-8942-46E8-A226-A4E01F7A105C}" type="slidenum">
              <a:rPr lang="en-US" smtClean="0"/>
              <a:t>4</a:t>
            </a:fld>
            <a:endParaRPr lang="en-US" dirty="0"/>
          </a:p>
        </p:txBody>
      </p:sp>
      <p:sp>
        <p:nvSpPr>
          <p:cNvPr id="3" name="Date Placeholder 2"/>
          <p:cNvSpPr>
            <a:spLocks noGrp="1"/>
          </p:cNvSpPr>
          <p:nvPr>
            <p:ph type="dt" sz="half" idx="10"/>
          </p:nvPr>
        </p:nvSpPr>
        <p:spPr/>
        <p:txBody>
          <a:bodyPr/>
          <a:lstStyle/>
          <a:p>
            <a:fld id="{C81B9673-AC7F-4F1F-84E4-F0E5EAAE106D}" type="datetime1">
              <a:rPr lang="en-US" smtClean="0"/>
              <a:pPr/>
              <a:t>4/10/2019</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6" name="Rectangle 5"/>
          <p:cNvSpPr/>
          <p:nvPr/>
        </p:nvSpPr>
        <p:spPr>
          <a:xfrm>
            <a:off x="1845272" y="2372497"/>
            <a:ext cx="8896606" cy="2062103"/>
          </a:xfrm>
          <a:prstGeom prst="rect">
            <a:avLst/>
          </a:prstGeom>
        </p:spPr>
        <p:txBody>
          <a:bodyPr wrap="square">
            <a:spAutoFit/>
          </a:bodyPr>
          <a:lstStyle/>
          <a:p>
            <a:r>
              <a:rPr lang="en-US" sz="3200" dirty="0" smtClean="0">
                <a:solidFill>
                  <a:srgbClr val="00B050"/>
                </a:solidFill>
                <a:latin typeface="Roboto"/>
              </a:rPr>
              <a:t>Modern</a:t>
            </a:r>
            <a:r>
              <a:rPr lang="en-US" sz="3200" dirty="0">
                <a:solidFill>
                  <a:srgbClr val="00B050"/>
                </a:solidFill>
                <a:latin typeface="Roboto"/>
              </a:rPr>
              <a:t> </a:t>
            </a:r>
            <a:r>
              <a:rPr lang="en-US" sz="3200" b="1" dirty="0">
                <a:solidFill>
                  <a:srgbClr val="00B050"/>
                </a:solidFill>
                <a:latin typeface="Roboto"/>
              </a:rPr>
              <a:t>stormwater management</a:t>
            </a:r>
            <a:r>
              <a:rPr lang="en-US" sz="3200" dirty="0">
                <a:solidFill>
                  <a:srgbClr val="00B050"/>
                </a:solidFill>
                <a:latin typeface="Roboto"/>
              </a:rPr>
              <a:t>, including proper planning, the use of green infrastructure, and public education, reduces runoff and runoff pollution to protect and improve water quality.</a:t>
            </a:r>
            <a:endParaRPr lang="en-US" sz="3200" dirty="0">
              <a:solidFill>
                <a:srgbClr val="00B050"/>
              </a:solidFill>
            </a:endParaRPr>
          </a:p>
        </p:txBody>
      </p:sp>
    </p:spTree>
    <p:extLst>
      <p:ext uri="{BB962C8B-B14F-4D97-AF65-F5344CB8AC3E}">
        <p14:creationId xmlns:p14="http://schemas.microsoft.com/office/powerpoint/2010/main" val="1090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5763766"/>
          </a:xfrm>
        </p:spPr>
        <p:txBody>
          <a:bodyPr>
            <a:normAutofit fontScale="90000"/>
          </a:bodyPr>
          <a:lstStyle/>
          <a:p>
            <a:pPr algn="ctr"/>
            <a:r>
              <a:rPr lang="en-US" dirty="0" smtClean="0"/>
              <a:t/>
            </a:r>
            <a:br>
              <a:rPr lang="en-US" dirty="0" smtClean="0"/>
            </a:br>
            <a:r>
              <a:rPr lang="en-US" dirty="0"/>
              <a:t/>
            </a:r>
            <a:br>
              <a:rPr lang="en-US" dirty="0"/>
            </a:br>
            <a:r>
              <a:rPr lang="en-US" dirty="0"/>
              <a:t>What is the definition of </a:t>
            </a:r>
            <a:r>
              <a:rPr lang="en-US" dirty="0" smtClean="0"/>
              <a:t>Best Management Practice BMP?</a:t>
            </a:r>
            <a:r>
              <a:rPr lang="en-US" dirty="0"/>
              <a:t/>
            </a:r>
            <a:br>
              <a:rPr lang="en-US" dirty="0"/>
            </a:br>
            <a:r>
              <a:rPr lang="en-US" dirty="0"/>
              <a:t/>
            </a:r>
            <a:br>
              <a:rPr lang="en-US" dirty="0"/>
            </a:br>
            <a:r>
              <a:rPr lang="en-US" dirty="0" smtClean="0"/>
              <a:t>Are structural</a:t>
            </a:r>
            <a:r>
              <a:rPr lang="en-US" dirty="0"/>
              <a:t>, vegetative or managerial practices used to treat, prevent or reduce water </a:t>
            </a:r>
            <a:r>
              <a:rPr lang="en-US" dirty="0" smtClean="0"/>
              <a:t>pollution?</a:t>
            </a:r>
            <a:r>
              <a:rPr lang="en-US" dirty="0"/>
              <a:t/>
            </a:r>
            <a:br>
              <a:rPr lang="en-US" dirty="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9CD8D479-8942-46E8-A226-A4E01F7A105C}" type="slidenum">
              <a:rPr lang="en-US" smtClean="0"/>
              <a:t>5</a:t>
            </a:fld>
            <a:endParaRPr lang="en-US" dirty="0"/>
          </a:p>
        </p:txBody>
      </p:sp>
      <p:sp>
        <p:nvSpPr>
          <p:cNvPr id="4" name="Date Placeholder 3"/>
          <p:cNvSpPr>
            <a:spLocks noGrp="1"/>
          </p:cNvSpPr>
          <p:nvPr>
            <p:ph type="dt" sz="half" idx="10"/>
          </p:nvPr>
        </p:nvSpPr>
        <p:spPr/>
        <p:txBody>
          <a:bodyPr/>
          <a:lstStyle/>
          <a:p>
            <a:fld id="{9386AC23-C97B-41FB-9B89-C7FE0FB631CA}" type="datetime1">
              <a:rPr lang="en-US" smtClean="0"/>
              <a:pPr/>
              <a:t>4/10/2019</a:t>
            </a:fld>
            <a:endParaRPr lang="en-US" dirty="0"/>
          </a:p>
        </p:txBody>
      </p:sp>
      <p:sp>
        <p:nvSpPr>
          <p:cNvPr id="5" name="Footer Placeholder 4"/>
          <p:cNvSpPr>
            <a:spLocks noGrp="1"/>
          </p:cNvSpPr>
          <p:nvPr>
            <p:ph type="ftr" sz="quarter" idx="11"/>
          </p:nvPr>
        </p:nvSpPr>
        <p:spPr/>
        <p:txBody>
          <a:bodyPr/>
          <a:lstStyle/>
          <a:p>
            <a:r>
              <a:rPr lang="en-US" dirty="0" smtClean="0"/>
              <a:t>Best Management Practice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2599" y="3134227"/>
            <a:ext cx="4801350" cy="3200400"/>
          </a:xfrm>
          <a:prstGeom prst="rect">
            <a:avLst/>
          </a:prstGeom>
        </p:spPr>
      </p:pic>
    </p:spTree>
    <p:extLst>
      <p:ext uri="{BB962C8B-B14F-4D97-AF65-F5344CB8AC3E}">
        <p14:creationId xmlns:p14="http://schemas.microsoft.com/office/powerpoint/2010/main" val="133229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Slide Title - 5</a:t>
            </a:r>
            <a:endParaRPr lang="en-US" dirty="0"/>
          </a:p>
        </p:txBody>
      </p:sp>
      <p:pic>
        <p:nvPicPr>
          <p:cNvPr id="14" name="Picture Placeholder 13"/>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0" y="96254"/>
            <a:ext cx="12135853" cy="6352672"/>
          </a:xfrm>
        </p:spPr>
      </p:pic>
      <p:sp>
        <p:nvSpPr>
          <p:cNvPr id="13" name="Text Placeholder 12"/>
          <p:cNvSpPr>
            <a:spLocks noGrp="1"/>
          </p:cNvSpPr>
          <p:nvPr>
            <p:ph type="body" sz="half" idx="2"/>
          </p:nvPr>
        </p:nvSpPr>
        <p:spPr>
          <a:xfrm>
            <a:off x="5953056" y="418300"/>
            <a:ext cx="4155622" cy="641684"/>
          </a:xfrm>
        </p:spPr>
        <p:txBody>
          <a:bodyPr>
            <a:normAutofit fontScale="77500" lnSpcReduction="20000"/>
          </a:bodyPr>
          <a:lstStyle/>
          <a:p>
            <a:r>
              <a:rPr lang="en-US" sz="4000" dirty="0" smtClean="0"/>
              <a:t>CONSTRUCTION / BMP</a:t>
            </a:r>
            <a:endParaRPr lang="en-US" sz="4000" dirty="0"/>
          </a:p>
        </p:txBody>
      </p:sp>
      <p:sp>
        <p:nvSpPr>
          <p:cNvPr id="5" name="Slide Number Placeholder 4"/>
          <p:cNvSpPr>
            <a:spLocks noGrp="1"/>
          </p:cNvSpPr>
          <p:nvPr>
            <p:ph type="sldNum" sz="quarter" idx="12"/>
          </p:nvPr>
        </p:nvSpPr>
        <p:spPr/>
        <p:txBody>
          <a:bodyPr/>
          <a:lstStyle/>
          <a:p>
            <a:fld id="{9CD8D479-8942-46E8-A226-A4E01F7A105C}" type="slidenum">
              <a:rPr lang="en-US" smtClean="0"/>
              <a:pPr/>
              <a:t>6</a:t>
            </a:fld>
            <a:endParaRPr lang="en-US" dirty="0"/>
          </a:p>
        </p:txBody>
      </p:sp>
      <p:sp>
        <p:nvSpPr>
          <p:cNvPr id="6" name="Date Placeholder 5"/>
          <p:cNvSpPr>
            <a:spLocks noGrp="1"/>
          </p:cNvSpPr>
          <p:nvPr>
            <p:ph type="dt" sz="half" idx="10"/>
          </p:nvPr>
        </p:nvSpPr>
        <p:spPr/>
        <p:txBody>
          <a:bodyPr/>
          <a:lstStyle/>
          <a:p>
            <a:fld id="{E1447A63-5E3D-469C-A0D1-119323F4F95E}" type="datetime1">
              <a:rPr lang="en-US" smtClean="0"/>
              <a:pPr/>
              <a:t>4/10/2019</a:t>
            </a:fld>
            <a:endParaRPr lang="en-US" dirty="0"/>
          </a:p>
        </p:txBody>
      </p:sp>
      <p:sp>
        <p:nvSpPr>
          <p:cNvPr id="7" name="Footer Placeholder 6"/>
          <p:cNvSpPr>
            <a:spLocks noGrp="1"/>
          </p:cNvSpPr>
          <p:nvPr>
            <p:ph type="ftr" sz="quarter" idx="11"/>
          </p:nvPr>
        </p:nvSpPr>
        <p:spPr/>
        <p:txBody>
          <a:bodyPr/>
          <a:lstStyle/>
          <a:p>
            <a:r>
              <a:rPr lang="en-US" dirty="0" smtClean="0"/>
              <a:t>Add a footer</a:t>
            </a:r>
            <a:endParaRPr lang="en-US" dirty="0"/>
          </a:p>
        </p:txBody>
      </p:sp>
    </p:spTree>
    <p:extLst>
      <p:ext uri="{BB962C8B-B14F-4D97-AF65-F5344CB8AC3E}">
        <p14:creationId xmlns:p14="http://schemas.microsoft.com/office/powerpoint/2010/main" val="144566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1777" y="2273643"/>
            <a:ext cx="6949440" cy="2870052"/>
          </a:xfrm>
        </p:spPr>
        <p:txBody>
          <a:bodyPr/>
          <a:lstStyle/>
          <a:p>
            <a:r>
              <a:rPr lang="en-US" dirty="0" smtClean="0"/>
              <a:t>BEST MANAGEMENT PRACTICES</a:t>
            </a:r>
            <a:endParaRPr lang="en-US" dirty="0"/>
          </a:p>
        </p:txBody>
      </p:sp>
      <p:sp>
        <p:nvSpPr>
          <p:cNvPr id="5" name="Text Placeholder 4"/>
          <p:cNvSpPr>
            <a:spLocks noGrp="1"/>
          </p:cNvSpPr>
          <p:nvPr>
            <p:ph type="body" idx="1"/>
          </p:nvPr>
        </p:nvSpPr>
        <p:spPr/>
        <p:txBody>
          <a:bodyPr/>
          <a:lstStyle/>
          <a:p>
            <a:r>
              <a:rPr lang="en-US" dirty="0" smtClean="0"/>
              <a:t>NON STRUCTUAL AND STRUCTUAL BMPS</a:t>
            </a:r>
            <a:endParaRPr lang="en-US" dirty="0"/>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552" y="189469"/>
            <a:ext cx="9371949" cy="833577"/>
          </a:xfrm>
        </p:spPr>
        <p:txBody>
          <a:bodyPr/>
          <a:lstStyle/>
          <a:p>
            <a:pPr algn="ctr"/>
            <a:r>
              <a:rPr lang="en-US" dirty="0" smtClean="0"/>
              <a:t>BMP EXAMPLES</a:t>
            </a:r>
            <a:endParaRPr lang="en-US" dirty="0"/>
          </a:p>
        </p:txBody>
      </p:sp>
      <p:sp>
        <p:nvSpPr>
          <p:cNvPr id="3" name="Text Placeholder 2"/>
          <p:cNvSpPr>
            <a:spLocks noGrp="1"/>
          </p:cNvSpPr>
          <p:nvPr>
            <p:ph type="body" idx="1"/>
          </p:nvPr>
        </p:nvSpPr>
        <p:spPr>
          <a:xfrm>
            <a:off x="800096" y="1266152"/>
            <a:ext cx="4608576" cy="823912"/>
          </a:xfrm>
        </p:spPr>
        <p:txBody>
          <a:bodyPr/>
          <a:lstStyle/>
          <a:p>
            <a:pPr algn="ctr"/>
            <a:r>
              <a:rPr lang="en-US" dirty="0" smtClean="0"/>
              <a:t>NON STRUCTUAL BMP</a:t>
            </a:r>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643" y="2217843"/>
            <a:ext cx="2358190" cy="1842107"/>
          </a:xfrm>
        </p:spPr>
      </p:pic>
      <p:sp>
        <p:nvSpPr>
          <p:cNvPr id="5" name="Text Placeholder 4"/>
          <p:cNvSpPr>
            <a:spLocks noGrp="1"/>
          </p:cNvSpPr>
          <p:nvPr>
            <p:ph type="body" sz="quarter" idx="3"/>
          </p:nvPr>
        </p:nvSpPr>
        <p:spPr>
          <a:xfrm>
            <a:off x="6435816" y="1266152"/>
            <a:ext cx="4610100" cy="823912"/>
          </a:xfrm>
        </p:spPr>
        <p:txBody>
          <a:bodyPr/>
          <a:lstStyle/>
          <a:p>
            <a:pPr algn="ctr"/>
            <a:r>
              <a:rPr lang="en-US" dirty="0" smtClean="0"/>
              <a:t>STRUCTUAL BMP</a:t>
            </a:r>
            <a:endParaRPr lang="en-US" dirty="0"/>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193132" y="2217843"/>
            <a:ext cx="2466975" cy="1843411"/>
          </a:xfrm>
        </p:spPr>
      </p:pic>
      <p:sp>
        <p:nvSpPr>
          <p:cNvPr id="7" name="Slide Number Placeholder 6"/>
          <p:cNvSpPr>
            <a:spLocks noGrp="1"/>
          </p:cNvSpPr>
          <p:nvPr>
            <p:ph type="sldNum" sz="quarter" idx="12"/>
          </p:nvPr>
        </p:nvSpPr>
        <p:spPr/>
        <p:txBody>
          <a:bodyPr/>
          <a:lstStyle/>
          <a:p>
            <a:fld id="{9CD8D479-8942-46E8-A226-A4E01F7A105C}" type="slidenum">
              <a:rPr lang="en-US" smtClean="0"/>
              <a:t>8</a:t>
            </a:fld>
            <a:endParaRPr lang="en-US" dirty="0"/>
          </a:p>
        </p:txBody>
      </p:sp>
      <p:sp>
        <p:nvSpPr>
          <p:cNvPr id="8" name="Date Placeholder 7"/>
          <p:cNvSpPr>
            <a:spLocks noGrp="1"/>
          </p:cNvSpPr>
          <p:nvPr>
            <p:ph type="dt" sz="half" idx="10"/>
          </p:nvPr>
        </p:nvSpPr>
        <p:spPr/>
        <p:txBody>
          <a:bodyPr/>
          <a:lstStyle/>
          <a:p>
            <a:fld id="{94C81B4D-F060-418E-A958-B2BDC1A258F8}" type="datetime1">
              <a:rPr lang="en-US" smtClean="0"/>
              <a:pPr/>
              <a:t>4/10/2019</a:t>
            </a:fld>
            <a:endParaRPr lang="en-US" dirty="0"/>
          </a:p>
        </p:txBody>
      </p:sp>
      <p:sp>
        <p:nvSpPr>
          <p:cNvPr id="9" name="Footer Placeholder 8"/>
          <p:cNvSpPr>
            <a:spLocks noGrp="1"/>
          </p:cNvSpPr>
          <p:nvPr>
            <p:ph type="ftr" sz="quarter" idx="11"/>
          </p:nvPr>
        </p:nvSpPr>
        <p:spPr/>
        <p:txBody>
          <a:bodyPr/>
          <a:lstStyle/>
          <a:p>
            <a:r>
              <a:rPr lang="en-US" dirty="0"/>
              <a:t>Add a footer</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43" y="4235662"/>
            <a:ext cx="2358190" cy="18764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3132" y="4235663"/>
            <a:ext cx="2466975" cy="187642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2217843"/>
            <a:ext cx="2476500" cy="184785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0954" y="2217843"/>
            <a:ext cx="2466975" cy="1842107"/>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8189" y="4235662"/>
            <a:ext cx="2480511" cy="1876424"/>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40954" y="4235662"/>
            <a:ext cx="2466975" cy="1887008"/>
          </a:xfrm>
          <a:prstGeom prst="rect">
            <a:avLst/>
          </a:prstGeom>
        </p:spPr>
      </p:pic>
    </p:spTree>
    <p:extLst>
      <p:ext uri="{BB962C8B-B14F-4D97-AF65-F5344CB8AC3E}">
        <p14:creationId xmlns:p14="http://schemas.microsoft.com/office/powerpoint/2010/main" val="2788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286" y="324213"/>
            <a:ext cx="9371949" cy="1183566"/>
          </a:xfrm>
        </p:spPr>
        <p:txBody>
          <a:bodyPr/>
          <a:lstStyle/>
          <a:p>
            <a:pPr algn="ctr"/>
            <a:r>
              <a:rPr lang="en-US" dirty="0" smtClean="0"/>
              <a:t>WHAT CAN I DO AT HOME TO STOP STORMWATER POLLUTION</a:t>
            </a:r>
            <a:endParaRPr lang="en-US" dirty="0"/>
          </a:p>
        </p:txBody>
      </p:sp>
      <p:sp>
        <p:nvSpPr>
          <p:cNvPr id="3" name="Slide Number Placeholder 2"/>
          <p:cNvSpPr>
            <a:spLocks noGrp="1"/>
          </p:cNvSpPr>
          <p:nvPr>
            <p:ph type="sldNum" sz="quarter" idx="12"/>
          </p:nvPr>
        </p:nvSpPr>
        <p:spPr/>
        <p:txBody>
          <a:bodyPr/>
          <a:lstStyle/>
          <a:p>
            <a:fld id="{9CD8D479-8942-46E8-A226-A4E01F7A105C}" type="slidenum">
              <a:rPr lang="en-US" smtClean="0"/>
              <a:t>9</a:t>
            </a:fld>
            <a:endParaRPr lang="en-US" dirty="0"/>
          </a:p>
        </p:txBody>
      </p:sp>
      <p:sp>
        <p:nvSpPr>
          <p:cNvPr id="4" name="Date Placeholder 3"/>
          <p:cNvSpPr>
            <a:spLocks noGrp="1"/>
          </p:cNvSpPr>
          <p:nvPr>
            <p:ph type="dt" sz="half" idx="10"/>
          </p:nvPr>
        </p:nvSpPr>
        <p:spPr/>
        <p:txBody>
          <a:bodyPr/>
          <a:lstStyle/>
          <a:p>
            <a:fld id="{9386AC23-C97B-41FB-9B89-C7FE0FB631CA}" type="datetime1">
              <a:rPr lang="en-US" smtClean="0"/>
              <a:pPr/>
              <a:t>4/10/2019</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3773" y="2418114"/>
            <a:ext cx="6668162" cy="3886434"/>
          </a:xfrm>
          <a:prstGeom prst="rect">
            <a:avLst/>
          </a:prstGeom>
        </p:spPr>
      </p:pic>
    </p:spTree>
    <p:extLst>
      <p:ext uri="{BB962C8B-B14F-4D97-AF65-F5344CB8AC3E}">
        <p14:creationId xmlns:p14="http://schemas.microsoft.com/office/powerpoint/2010/main" val="10556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2894</TotalTime>
  <Words>531</Words>
  <Application>Microsoft Office PowerPoint</Application>
  <PresentationFormat>Widescreen</PresentationFormat>
  <Paragraphs>102</Paragraphs>
  <Slides>15</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Corbel</vt:lpstr>
      <vt:lpstr>Roboto</vt:lpstr>
      <vt:lpstr>Ecology 16x9</vt:lpstr>
      <vt:lpstr>Acrobat Document</vt:lpstr>
      <vt:lpstr>STORMWATER CONTROL</vt:lpstr>
      <vt:lpstr>STORMWATER POLLUTION </vt:lpstr>
      <vt:lpstr>MINIMUM CONTROL MEASURES</vt:lpstr>
      <vt:lpstr>STORMWATER MANAGEMENT</vt:lpstr>
      <vt:lpstr>  What is the definition of Best Management Practice BMP?  Are structural, vegetative or managerial practices used to treat, prevent or reduce water pollution?       </vt:lpstr>
      <vt:lpstr>Add a Slide Title - 5</vt:lpstr>
      <vt:lpstr>BEST MANAGEMENT PRACTICES</vt:lpstr>
      <vt:lpstr>BMP EXAMPLES</vt:lpstr>
      <vt:lpstr>WHAT CAN I DO AT HOME TO STOP STORMWATER POLLUTION</vt:lpstr>
      <vt:lpstr>PowerPoint Presentation</vt:lpstr>
      <vt:lpstr>Farmers and ranchers can reduce erosion and sedimentation by 20 to 90 percent by applying management practices that control the volume and flow rate of runoff water, keep the soil in place, and reduce soil transport.</vt:lpstr>
      <vt:lpstr>PowerPoint Presentation</vt:lpstr>
      <vt:lpstr>LOCAL GOVERNMENT’S ROLE IN REDUCING STORMWWATER POLLUTION</vt:lpstr>
      <vt:lpstr>Greene Township’s Role in Reducing Stormwater Pollution</vt:lpstr>
      <vt:lpstr>If you have a question contact Greene Township  717-263-9160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STORMWATER CONTROL</dc:title>
  <dc:creator>Shawn Corwell</dc:creator>
  <cp:lastModifiedBy>Todd A. Dusman</cp:lastModifiedBy>
  <cp:revision>75</cp:revision>
  <cp:lastPrinted>2019-04-10T13:41:10Z</cp:lastPrinted>
  <dcterms:created xsi:type="dcterms:W3CDTF">2018-07-31T15:07:22Z</dcterms:created>
  <dcterms:modified xsi:type="dcterms:W3CDTF">2019-04-10T16:24:54Z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